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</p:sldMasterIdLst>
  <p:notesMasterIdLst>
    <p:notesMasterId r:id="rId13"/>
  </p:notesMasterIdLst>
  <p:sldIdLst>
    <p:sldId id="273" r:id="rId3"/>
    <p:sldId id="267" r:id="rId4"/>
    <p:sldId id="277" r:id="rId5"/>
    <p:sldId id="281" r:id="rId6"/>
    <p:sldId id="269" r:id="rId7"/>
    <p:sldId id="282" r:id="rId8"/>
    <p:sldId id="280" r:id="rId9"/>
    <p:sldId id="279" r:id="rId10"/>
    <p:sldId id="271" r:id="rId11"/>
    <p:sldId id="272" r:id="rId12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E79"/>
    <a:srgbClr val="2B8BB2"/>
    <a:srgbClr val="3D3D3D"/>
    <a:srgbClr val="0099FF"/>
    <a:srgbClr val="000099"/>
    <a:srgbClr val="000066"/>
    <a:srgbClr val="0000CC"/>
    <a:srgbClr val="610061"/>
    <a:srgbClr val="CB0097"/>
    <a:srgbClr val="D1A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74"/>
  </p:normalViewPr>
  <p:slideViewPr>
    <p:cSldViewPr snapToGrid="0" snapToObjects="1">
      <p:cViewPr varScale="1">
        <p:scale>
          <a:sx n="98" d="100"/>
          <a:sy n="98" d="100"/>
        </p:scale>
        <p:origin x="69" y="43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Pattern</c:v>
                </c:pt>
              </c:strCache>
            </c:strRef>
          </c:tx>
          <c:dPt>
            <c:idx val="0"/>
            <c:bubble3D val="0"/>
            <c:spPr>
              <a:solidFill>
                <a:srgbClr val="800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FED-40E5-BEE2-3BAC9357AAFE}"/>
              </c:ext>
            </c:extLst>
          </c:dPt>
          <c:dPt>
            <c:idx val="1"/>
            <c:bubble3D val="0"/>
            <c:explosion val="1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ED-40E5-BEE2-3BAC9357AAFE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ED-40E5-BEE2-3BAC9357AAFE}"/>
              </c:ext>
            </c:extLst>
          </c:dPt>
          <c:dPt>
            <c:idx val="3"/>
            <c:bubble3D val="0"/>
            <c:spPr>
              <a:solidFill>
                <a:srgbClr val="FF99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FED-40E5-BEE2-3BAC9357AAF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5FED-40E5-BEE2-3BAC9357AAF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FED-40E5-BEE2-3BAC9357AAF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FED-40E5-BEE2-3BAC9357AAF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5FED-40E5-BEE2-3BAC9357AA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Focal</c:v>
                </c:pt>
                <c:pt idx="1">
                  <c:v>Serial</c:v>
                </c:pt>
                <c:pt idx="2">
                  <c:v>Diffuse</c:v>
                </c:pt>
                <c:pt idx="3">
                  <c:v>Combined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138</c:v>
                </c:pt>
                <c:pt idx="1">
                  <c:v>160</c:v>
                </c:pt>
                <c:pt idx="2">
                  <c:v>12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ED-40E5-BEE2-3BAC9357AAF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5955F-A7E8-AB4C-B93F-99E6E83838CD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8A184-837F-9B43-AA15-2CE1C2621E4C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5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8A184-837F-9B43-AA15-2CE1C2621E4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11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8A184-837F-9B43-AA15-2CE1C2621E4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44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A8E61-BB80-1A4E-96CA-14970DD29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8FE508-F482-5B43-9361-24A65B3D1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71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8765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BD2A49-DEC1-496F-8635-6EA008678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3988ADB-6A68-428D-AC78-A04524A0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44B9B1-151A-469B-BCC6-D311A2C2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6A3454-9A4C-422E-B46D-D2EB50739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85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44322C-D323-42BF-BAE0-72D7CE75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80ABEE-7FA6-4A89-8BD5-4E0546339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72F2BE-D4D0-47D7-B70A-88F8F9AC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555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F7188-9B35-4008-B98B-843E4937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66E4D1-E034-4589-80DA-1540B38B2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53AADA-AA6D-45F8-B5A0-1DC5480C1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3E00F3-830D-4817-9AE1-C609AEF8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E29DDA-9D8E-4707-B551-325AB70F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C7F8BC-AE79-4C39-9C36-0CD95DED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237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E86C07-7625-47A7-A654-238D54FA4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5941B76-D3BD-4AE9-8C38-2188DCB39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5B78E4-F9E0-434D-8CFE-F9A886A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8105FE-ED3E-4C99-B519-0E13D75E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2185C2-3662-408F-AE0F-474794C83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AAEE73-4450-4B8E-A033-3EEC768B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999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D510E-8429-42A3-92BE-D223B7C3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6E28B5-2102-4E18-8C28-C9F9014C4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A545A8-A0D5-473C-92CF-9B413271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6A355A-7DCA-4167-B4E4-0E4EE6AB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9EC57-59F2-44C6-9A10-F90DA824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2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B0A8808-A6CE-4294-BCC6-CEF48315E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1570DD9-3614-4C29-97A3-A7156242F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29BA9E-EE83-436B-8AA3-D3898BA1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8F1E78-4367-4C02-934E-693EBB5C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9218DE-CF69-4E70-B6C5-48CBC5F9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812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621323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43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B5DAC-3473-9041-994F-892A86A2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2E58D6-7F48-FD48-AB8F-768156065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999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438A1-B57C-4E47-A44D-1C73328C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EE8F7-ACB8-3A46-ABA0-52F6482C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5"/>
            <a:ext cx="5156200" cy="434974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2D507-C03B-024E-B463-84566BD7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5"/>
            <a:ext cx="5156200" cy="434974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650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35199-82D0-7F41-8257-B5634464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E68F24-A325-A949-AAA8-B96A11B2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fld id="{E83975CD-C838-1146-84A8-88B81E4BD8D4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5F029F-7D2B-404F-A967-AD7C2877C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5ECF0C-637D-FF4F-B303-A0683C23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fld id="{0BD0BFB9-5CC1-DD4A-B140-2D045B201530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45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439569-16EE-49C6-AA1A-8EF907A39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ED73E6-03EA-491B-B0CF-630299672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80CD9F-D175-476B-BF51-2CBD254A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127604-D856-4124-B8EA-062F37AD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CC06B5-8281-409C-B8F4-FFA701AD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26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C28EBD-5307-4DCB-B5F0-58309A8B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8E8434-23D1-450C-8724-7FA0E1B4E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A04105-917C-4E2B-A85D-00C51CA1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C78E89-D8C6-49C1-91BE-FB3F91C3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25DB8-A90B-4D4C-ABEC-A121EDAD8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931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7354D-DAF4-4460-907D-6A629580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D9283E-5C09-4A40-8EBE-38846E25D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619492-F169-4C10-BA99-93B882E9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E5D535-0FE6-42D0-BA99-2D1A7745C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EBEF69-65C2-4DC0-AE2A-DC1AA454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87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6816E-1473-4CDE-835A-7C905382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980417-7A04-4201-A718-DC0A2B1B2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A710B2-B5A1-43A1-888D-D920D85D3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A1A61B-CDF5-43A5-8509-11E49B92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9CE910-C59D-4477-AEDE-F163A5BF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CA73B6-9598-4A21-B9F3-ECF7E1B4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44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6CBAF-45BD-4F9C-8C76-796DEB7D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23C14C-BFB1-41DD-9EBF-4EA6121F5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38751-ABDB-4E5B-A249-9D17D2DFE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DFC20B6-BEBA-4591-AA31-893C98962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9F4662B-B268-40FA-9D6D-24A53D56A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428EDFA-80BB-4D38-B4CD-76E41862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A594EC4-53AC-4A0F-B460-D852530E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47E886-2496-416E-9659-122AA254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98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4299ED0-159C-1349-B327-1508DE74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76200"/>
            <a:ext cx="11553372" cy="729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8EA7F4-FBB6-8F45-8567-219B0FB09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343" y="1130002"/>
            <a:ext cx="11553372" cy="495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520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45A9BB"/>
            </a:gs>
            <a:gs pos="57000">
              <a:srgbClr val="3293B4"/>
            </a:gs>
            <a:gs pos="27000">
              <a:srgbClr val="0C67A7"/>
            </a:gs>
            <a:gs pos="0">
              <a:srgbClr val="214971"/>
            </a:gs>
            <a:gs pos="100000">
              <a:srgbClr val="CCFFFF"/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FBC993-CE1F-4EAB-9E35-BFE7A932D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DD7BD3-CE54-4C98-9C79-D2372E30A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425E-B918-4A30-BF26-8F4DC80FFC0D}" type="datetimeFigureOut">
              <a:rPr lang="it-IT" smtClean="0"/>
              <a:t>09/01/2024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CB44C8-CABE-421F-9ED1-FB020AD07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7660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2EC800-5766-4762-9DCE-A38D144C0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00875-3EF9-476A-BD8A-C36EDEDE688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B639C7C-0035-4C0A-9B06-19EE213B52DA}"/>
              </a:ext>
            </a:extLst>
          </p:cNvPr>
          <p:cNvSpPr/>
          <p:nvPr userDrawn="1"/>
        </p:nvSpPr>
        <p:spPr>
          <a:xfrm>
            <a:off x="79513" y="1063255"/>
            <a:ext cx="12017830" cy="5454503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722568D-E3A3-EA1D-8CBB-31FAC8537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9" t="32919" r="31187" b="41022"/>
          <a:stretch/>
        </p:blipFill>
        <p:spPr>
          <a:xfrm>
            <a:off x="11220823" y="65312"/>
            <a:ext cx="891664" cy="9091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D2FE17B-E68C-5E24-B98C-DBDEBB7A7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7899" y1="34679" x2="27899" y2="34679"/>
                        <a14:foregroundMark x1="27899" y1="34679" x2="27899" y2="34679"/>
                        <a14:foregroundMark x1="20672" y1="38480" x2="20672" y2="38480"/>
                        <a14:foregroundMark x1="20672" y1="38480" x2="20672" y2="38480"/>
                        <a14:foregroundMark x1="31261" y1="30523" x2="31261" y2="30523"/>
                        <a14:foregroundMark x1="31261" y1="30523" x2="31261" y2="30523"/>
                        <a14:foregroundMark x1="35294" y1="28622" x2="35294" y2="28622"/>
                        <a14:foregroundMark x1="35294" y1="28622" x2="35294" y2="28622"/>
                        <a14:foregroundMark x1="40504" y1="27197" x2="40504" y2="27197"/>
                        <a14:foregroundMark x1="40504" y1="27197" x2="40504" y2="27197"/>
                        <a14:foregroundMark x1="49244" y1="27197" x2="49244" y2="27197"/>
                        <a14:foregroundMark x1="49244" y1="27197" x2="49244" y2="27197"/>
                        <a14:foregroundMark x1="55126" y1="27553" x2="55126" y2="27553"/>
                        <a14:foregroundMark x1="55126" y1="27553" x2="55126" y2="27553"/>
                        <a14:foregroundMark x1="63361" y1="32660" x2="63361" y2="32660"/>
                        <a14:foregroundMark x1="63361" y1="32660" x2="63361" y2="32660"/>
                        <a14:foregroundMark x1="68571" y1="33135" x2="68571" y2="33135"/>
                        <a14:foregroundMark x1="68571" y1="33135" x2="68571" y2="33135"/>
                        <a14:foregroundMark x1="68908" y1="33729" x2="70756" y2="41568"/>
                        <a14:foregroundMark x1="70756" y1="41568" x2="58655" y2="51900"/>
                        <a14:foregroundMark x1="75294" y1="39905" x2="75294" y2="39905"/>
                        <a14:foregroundMark x1="75294" y1="39905" x2="75294" y2="39905"/>
                        <a14:foregroundMark x1="76471" y1="39311" x2="76471" y2="39311"/>
                        <a14:foregroundMark x1="76471" y1="39311" x2="76471" y2="39311"/>
                        <a14:foregroundMark x1="64706" y1="29216" x2="64706" y2="29216"/>
                        <a14:foregroundMark x1="64706" y1="29216" x2="64706" y2="29216"/>
                        <a14:foregroundMark x1="64370" y1="28860" x2="64370" y2="28860"/>
                        <a14:foregroundMark x1="64370" y1="28860" x2="64370" y2="28860"/>
                        <a14:foregroundMark x1="78824" y1="53207" x2="78824" y2="53207"/>
                        <a14:foregroundMark x1="78824" y1="53207" x2="78824" y2="53207"/>
                        <a14:foregroundMark x1="81345" y1="46556" x2="81345" y2="46556"/>
                        <a14:foregroundMark x1="81345" y1="46556" x2="81345" y2="46556"/>
                        <a14:foregroundMark x1="74118" y1="61876" x2="74118" y2="61876"/>
                        <a14:foregroundMark x1="74118" y1="61876" x2="74118" y2="61876"/>
                        <a14:foregroundMark x1="64538" y1="63302" x2="64538" y2="63302"/>
                        <a14:foregroundMark x1="64538" y1="63302" x2="64538" y2="63302"/>
                        <a14:foregroundMark x1="57647" y1="63302" x2="57647" y2="63302"/>
                        <a14:foregroundMark x1="57647" y1="63302" x2="57647" y2="63302"/>
                        <a14:foregroundMark x1="50252" y1="61164" x2="50252" y2="61164"/>
                        <a14:foregroundMark x1="50252" y1="61164" x2="50252" y2="61164"/>
                        <a14:foregroundMark x1="46555" y1="55463" x2="46555" y2="55463"/>
                        <a14:foregroundMark x1="46555" y1="55463" x2="46555" y2="55463"/>
                        <a14:foregroundMark x1="40168" y1="56651" x2="40168" y2="56651"/>
                        <a14:foregroundMark x1="40168" y1="56651" x2="40168" y2="56651"/>
                        <a14:foregroundMark x1="38655" y1="57245" x2="38655" y2="57245"/>
                        <a14:foregroundMark x1="38655" y1="57245" x2="38655" y2="57245"/>
                        <a14:foregroundMark x1="37143" y1="59739" x2="37143" y2="59739"/>
                        <a14:foregroundMark x1="37143" y1="59739" x2="37143" y2="59739"/>
                        <a14:foregroundMark x1="40672" y1="67102" x2="40672" y2="67102"/>
                        <a14:foregroundMark x1="40672" y1="67102" x2="40672" y2="67102"/>
                        <a14:foregroundMark x1="51597" y1="69952" x2="51597" y2="69952"/>
                        <a14:foregroundMark x1="51597" y1="69952" x2="51597" y2="69952"/>
                        <a14:foregroundMark x1="59832" y1="69715" x2="59832" y2="69715"/>
                        <a14:foregroundMark x1="59832" y1="69715" x2="59832" y2="69715"/>
                        <a14:foregroundMark x1="66218" y1="68171" x2="66218" y2="68171"/>
                        <a14:foregroundMark x1="66218" y1="68171" x2="66218" y2="68171"/>
                        <a14:foregroundMark x1="70420" y1="66508" x2="70420" y2="66508"/>
                        <a14:foregroundMark x1="70420" y1="66508" x2="70420" y2="66508"/>
                        <a14:foregroundMark x1="19664" y1="39905" x2="19664" y2="39905"/>
                        <a14:foregroundMark x1="19664" y1="39905" x2="19664" y2="39905"/>
                        <a14:foregroundMark x1="19160" y1="40499" x2="19160" y2="40499"/>
                        <a14:foregroundMark x1="19160" y1="40499" x2="19160" y2="40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24324" r="15702" b="26666"/>
          <a:stretch/>
        </p:blipFill>
        <p:spPr>
          <a:xfrm>
            <a:off x="79513" y="65312"/>
            <a:ext cx="950893" cy="9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5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50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1FBA02-FB3E-1269-6A10-80130883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008" y="4218773"/>
            <a:ext cx="2169893" cy="2160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4F6F529-1D58-344E-8062-9B67F582B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" y="1232080"/>
            <a:ext cx="11822307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ngio-based 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 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irtual PCI versus Conventional 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ngio-guided PCI in the achievement of an optimal post-PCI QFR:</a:t>
            </a:r>
            <a:endParaRPr lang="fr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FD788DD8-AA53-2B4B-ADF7-BAE6CAA8E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8554" y="3007565"/>
            <a:ext cx="6400800" cy="1752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AQVA trial</a:t>
            </a:r>
            <a:endParaRPr lang="fr-GB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83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7D64F-D562-F14D-9EB7-0C1D6949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72471" cy="1057835"/>
          </a:xfrm>
        </p:spPr>
        <p:txBody>
          <a:bodyPr anchor="ctr"/>
          <a:lstStyle/>
          <a:p>
            <a:pPr algn="ctr"/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essentials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</a:t>
            </a:r>
            <a:endParaRPr lang="fr-FR" sz="48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CFF4356-2923-AC49-9599-EF90C50BB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12" y="1328576"/>
            <a:ext cx="11809506" cy="4952275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1E4E79"/>
              </a:buClr>
            </a:pPr>
            <a:r>
              <a:rPr lang="fr-FR" sz="28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Why?</a:t>
            </a:r>
          </a:p>
          <a:p>
            <a:pPr marL="609585" lvl="1" indent="0">
              <a:lnSpc>
                <a:spcPct val="120000"/>
              </a:lnSpc>
              <a:spcBef>
                <a:spcPts val="600"/>
              </a:spcBef>
              <a:buClr>
                <a:srgbClr val="660066"/>
              </a:buClr>
              <a:buNone/>
            </a:pPr>
            <a:r>
              <a:rPr lang="fr-FR" sz="28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randomized data on QFR based virtual PCI plan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2B8BB2"/>
              </a:buClr>
            </a:pPr>
            <a:r>
              <a:rPr lang="fr-FR" sz="28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What?</a:t>
            </a:r>
          </a:p>
          <a:p>
            <a:pPr marL="609585" lvl="1" indent="0">
              <a:lnSpc>
                <a:spcPct val="120000"/>
              </a:lnSpc>
              <a:spcBef>
                <a:spcPts val="600"/>
              </a:spcBef>
              <a:buClr>
                <a:srgbClr val="660066"/>
              </a:buClr>
              <a:buNone/>
            </a:pPr>
            <a:r>
              <a:rPr lang="fr-FR" sz="28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PCI plan based on pre-PCI QFR versus angio-guided PCI</a:t>
            </a:r>
            <a:endParaRPr lang="fr-FR" sz="2800" b="1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60000"/>
                  <a:lumOff val="40000"/>
                </a:schemeClr>
              </a:buClr>
            </a:pPr>
            <a:r>
              <a:rPr lang="fr-FR" sz="28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How?</a:t>
            </a:r>
          </a:p>
          <a:p>
            <a:pPr marL="609585" lvl="1" indent="0">
              <a:lnSpc>
                <a:spcPct val="120000"/>
              </a:lnSpc>
              <a:spcBef>
                <a:spcPts val="600"/>
              </a:spcBef>
              <a:buClr>
                <a:srgbClr val="660066"/>
              </a:buClr>
              <a:buNone/>
            </a:pPr>
            <a:r>
              <a:rPr lang="fr-FR" sz="28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Randomized clinical trial including 300 patients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</a:pPr>
            <a:r>
              <a:rPr lang="fr-FR" sz="28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results?</a:t>
            </a:r>
          </a:p>
          <a:p>
            <a:pPr marL="609585" lvl="1" indent="0">
              <a:lnSpc>
                <a:spcPct val="120000"/>
              </a:lnSpc>
              <a:spcBef>
                <a:spcPts val="600"/>
              </a:spcBef>
              <a:buClr>
                <a:srgbClr val="660066"/>
              </a:buClr>
              <a:buNone/>
            </a:pPr>
            <a:r>
              <a:rPr lang="fr-FR" sz="28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occurrence of post-PCI QFR &lt;0.90 with virtual PCI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</a:pPr>
            <a:r>
              <a:rPr lang="fr-FR" sz="28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is this important?</a:t>
            </a:r>
          </a:p>
          <a:p>
            <a:pPr marL="609585" lvl="1" indent="0">
              <a:lnSpc>
                <a:spcPct val="120000"/>
              </a:lnSpc>
              <a:spcBef>
                <a:spcPts val="600"/>
              </a:spcBef>
              <a:buClr>
                <a:srgbClr val="660066"/>
              </a:buClr>
              <a:buNone/>
            </a:pPr>
            <a:r>
              <a:rPr lang="fr-FR" sz="28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AQVA trial paves the way for RCTs on clinical outcome</a:t>
            </a:r>
            <a:endParaRPr lang="fr-FR" sz="2000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0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261E19-5FE5-0847-B0D9-86A352DA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0085"/>
          </a:xfrm>
        </p:spPr>
        <p:txBody>
          <a:bodyPr anchor="ctr"/>
          <a:lstStyle/>
          <a:p>
            <a:pPr algn="ctr"/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62B3F1-E072-5F44-9B6F-CEEB768A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78" y="1495261"/>
            <a:ext cx="11757414" cy="4351338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40000"/>
              </a:lnSpc>
              <a:spcBef>
                <a:spcPts val="600"/>
              </a:spcBef>
              <a:buClr>
                <a:srgbClr val="0070C0"/>
              </a:buClr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Wire based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post-PCI physiology can predict outcome but is rarely utilized in clinical practice</a:t>
            </a:r>
            <a:r>
              <a:rPr lang="fr-FR" baseline="30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rgbClr val="3399FF"/>
              </a:buClr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inherent limit of post-PCI physiology is the increase of procedural time, radiations, contrast-dye and costs</a:t>
            </a:r>
            <a:r>
              <a:rPr lang="en-US" baseline="30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Thus, a broad application of post-PCI physiology, although clinically meaningful, is implausible.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5">
                  <a:lumMod val="40000"/>
                  <a:lumOff val="60000"/>
                </a:schemeClr>
              </a:buClr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systematic application of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Angio-based FFR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before stenting to simulate PCI results (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PCI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would be an interesting alternative to achieve a fully physiology guided procedure.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randomized trial tested this strategy versus an angio-guided PCI.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F841D1-0E4D-4C59-A0D5-AD0C6AFCB44F}"/>
              </a:ext>
            </a:extLst>
          </p:cNvPr>
          <p:cNvSpPr txBox="1"/>
          <p:nvPr/>
        </p:nvSpPr>
        <p:spPr>
          <a:xfrm>
            <a:off x="1690867" y="6125857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Biscaglia S, JACC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Cardiovasc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2021;14:237-246. 2.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Collison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 Heart J. 2021;42:4656-4668.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1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0F0C58-7B6D-41A5-B7BB-08EF0053B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9" t="6681" r="27974" b="24710"/>
          <a:stretch/>
        </p:blipFill>
        <p:spPr>
          <a:xfrm>
            <a:off x="3481314" y="1939581"/>
            <a:ext cx="1288382" cy="126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0261E19-5FE5-0847-B0D9-86A352DA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6468"/>
          </a:xfrm>
        </p:spPr>
        <p:txBody>
          <a:bodyPr anchor="ctr"/>
          <a:lstStyle/>
          <a:p>
            <a:pPr algn="ctr"/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8B40A27-0184-4CC3-BC63-96FD00F3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1" y="1188495"/>
            <a:ext cx="11993388" cy="4351338"/>
          </a:xfrm>
        </p:spPr>
        <p:txBody>
          <a:bodyPr/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QFR-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PCI work? 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76770C8-FD1D-4569-92D9-E5CA3B4D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32" y="4652084"/>
            <a:ext cx="2800974" cy="158400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58D84ABA-0FCB-4300-AF26-E012ABC7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771" y="4652084"/>
            <a:ext cx="2816000" cy="1584000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6D27B78E-7BC9-42E6-89CE-3B39ADD1A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654" y="4652084"/>
            <a:ext cx="2818817" cy="1584000"/>
          </a:xfrm>
          <a:prstGeom prst="rect">
            <a:avLst/>
          </a:prstGeom>
        </p:spPr>
      </p:pic>
      <p:pic>
        <p:nvPicPr>
          <p:cNvPr id="50" name="Immagine 49" descr="Immagine che contiene testo, computer, monitor, portatile&#10;&#10;Descrizione generata automaticamente">
            <a:extLst>
              <a:ext uri="{FF2B5EF4-FFF2-40B4-BE49-F238E27FC236}">
                <a16:creationId xmlns:a16="http://schemas.microsoft.com/office/drawing/2014/main" id="{415169D0-D500-4AF5-B633-D801B8755C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51" t="12818" r="29981" b="25662"/>
          <a:stretch/>
        </p:blipFill>
        <p:spPr>
          <a:xfrm>
            <a:off x="7391297" y="1948903"/>
            <a:ext cx="1214709" cy="1260000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9A663CDA-A7A8-4B6D-A58F-B93D3C090993}"/>
              </a:ext>
            </a:extLst>
          </p:cNvPr>
          <p:cNvSpPr txBox="1"/>
          <p:nvPr/>
        </p:nvSpPr>
        <p:spPr>
          <a:xfrm>
            <a:off x="4874378" y="1786302"/>
            <a:ext cx="247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QFR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projections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" name="Immagine 52" descr="Immagine che contiene testo, screenshot, monitor, computer&#10;&#10;Descrizione generata automaticamente">
            <a:extLst>
              <a:ext uri="{FF2B5EF4-FFF2-40B4-BE49-F238E27FC236}">
                <a16:creationId xmlns:a16="http://schemas.microsoft.com/office/drawing/2014/main" id="{55660EB3-C46A-4A77-A17D-51C091DF31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4" t="35459" r="33565" b="41148"/>
          <a:stretch/>
        </p:blipFill>
        <p:spPr>
          <a:xfrm>
            <a:off x="4795318" y="2490780"/>
            <a:ext cx="2573676" cy="864000"/>
          </a:xfrm>
          <a:prstGeom prst="rect">
            <a:avLst/>
          </a:prstGeom>
        </p:spPr>
      </p:pic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B38282C0-31F6-4299-8A2F-3D4ABFE7AF0F}"/>
              </a:ext>
            </a:extLst>
          </p:cNvPr>
          <p:cNvCxnSpPr>
            <a:cxnSpLocks/>
          </p:cNvCxnSpPr>
          <p:nvPr/>
        </p:nvCxnSpPr>
        <p:spPr>
          <a:xfrm flipH="1">
            <a:off x="4861001" y="1970968"/>
            <a:ext cx="4273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9EF3ECD6-02CE-4BC9-8230-0DCB494C15D4}"/>
              </a:ext>
            </a:extLst>
          </p:cNvPr>
          <p:cNvCxnSpPr/>
          <p:nvPr/>
        </p:nvCxnSpPr>
        <p:spPr>
          <a:xfrm flipH="1">
            <a:off x="6917280" y="1984348"/>
            <a:ext cx="427315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E150E1DB-D28F-4BE0-87F6-02CB48684A2D}"/>
              </a:ext>
            </a:extLst>
          </p:cNvPr>
          <p:cNvSpPr txBox="1"/>
          <p:nvPr/>
        </p:nvSpPr>
        <p:spPr>
          <a:xfrm>
            <a:off x="4848756" y="2160700"/>
            <a:ext cx="247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QFR pullback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46ACBDC-7DE1-46A0-939C-AC136831EAAF}"/>
              </a:ext>
            </a:extLst>
          </p:cNvPr>
          <p:cNvSpPr txBox="1"/>
          <p:nvPr/>
        </p:nvSpPr>
        <p:spPr>
          <a:xfrm>
            <a:off x="1524000" y="35135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QFR plan to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obtain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post-PCI QFR≥0.90</a:t>
            </a: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5C6FDA65-EFBC-4ACF-8747-B2DBF4D3324B}"/>
              </a:ext>
            </a:extLst>
          </p:cNvPr>
          <p:cNvCxnSpPr>
            <a:cxnSpLocks/>
          </p:cNvCxnSpPr>
          <p:nvPr/>
        </p:nvCxnSpPr>
        <p:spPr>
          <a:xfrm>
            <a:off x="6087754" y="2061968"/>
            <a:ext cx="0" cy="18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D38330B5-22AF-40ED-AA33-4A3C701B8BF7}"/>
              </a:ext>
            </a:extLst>
          </p:cNvPr>
          <p:cNvCxnSpPr>
            <a:cxnSpLocks/>
          </p:cNvCxnSpPr>
          <p:nvPr/>
        </p:nvCxnSpPr>
        <p:spPr>
          <a:xfrm flipH="1">
            <a:off x="6092960" y="3354780"/>
            <a:ext cx="0" cy="18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C5E12396-C728-4361-945E-27C8412F62DF}"/>
              </a:ext>
            </a:extLst>
          </p:cNvPr>
          <p:cNvCxnSpPr>
            <a:cxnSpLocks/>
            <a:stCxn id="66" idx="2"/>
          </p:cNvCxnSpPr>
          <p:nvPr/>
        </p:nvCxnSpPr>
        <p:spPr>
          <a:xfrm flipH="1">
            <a:off x="3086020" y="3882929"/>
            <a:ext cx="3009980" cy="361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BCF8F029-E112-4773-90B9-B1FDD271A47B}"/>
              </a:ext>
            </a:extLst>
          </p:cNvPr>
          <p:cNvSpPr txBox="1"/>
          <p:nvPr/>
        </p:nvSpPr>
        <p:spPr>
          <a:xfrm>
            <a:off x="1685532" y="4293095"/>
            <a:ext cx="280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Leave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focal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lesion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B3A5F2EF-A54C-4F7D-9C0B-047A10804349}"/>
              </a:ext>
            </a:extLst>
          </p:cNvPr>
          <p:cNvSpPr txBox="1"/>
          <p:nvPr/>
        </p:nvSpPr>
        <p:spPr>
          <a:xfrm>
            <a:off x="4724797" y="4273430"/>
            <a:ext cx="280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Leave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diffuse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026FD73E-3E02-43A5-9F1A-F2199CA75464}"/>
              </a:ext>
            </a:extLst>
          </p:cNvPr>
          <p:cNvSpPr txBox="1"/>
          <p:nvPr/>
        </p:nvSpPr>
        <p:spPr>
          <a:xfrm>
            <a:off x="7664337" y="4271578"/>
            <a:ext cx="280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serial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lesions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FE77EB20-D152-4CFA-B3EF-85E35060A43D}"/>
              </a:ext>
            </a:extLst>
          </p:cNvPr>
          <p:cNvCxnSpPr>
            <a:cxnSpLocks/>
          </p:cNvCxnSpPr>
          <p:nvPr/>
        </p:nvCxnSpPr>
        <p:spPr>
          <a:xfrm>
            <a:off x="6095770" y="3882926"/>
            <a:ext cx="0" cy="39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75800752-CE2F-49E0-AADC-AC5AD655D59B}"/>
              </a:ext>
            </a:extLst>
          </p:cNvPr>
          <p:cNvCxnSpPr>
            <a:cxnSpLocks/>
            <a:stCxn id="66" idx="2"/>
            <a:endCxn id="80" idx="0"/>
          </p:cNvCxnSpPr>
          <p:nvPr/>
        </p:nvCxnSpPr>
        <p:spPr>
          <a:xfrm>
            <a:off x="6096000" y="3882926"/>
            <a:ext cx="2968824" cy="388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50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574E9-07EF-F547-88F9-C2476762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561"/>
            <a:ext cx="11988800" cy="1081562"/>
          </a:xfrm>
        </p:spPr>
        <p:txBody>
          <a:bodyPr anchor="ctr"/>
          <a:lstStyle/>
          <a:p>
            <a:pPr algn="ctr"/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B25A06-5632-A445-9B0C-4B1E0527C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1082122"/>
            <a:ext cx="11893176" cy="495227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fr-FR" b="1" dirty="0">
                <a:solidFill>
                  <a:srgbClr val="1E4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Hypothesis: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Quantitative flow ratio (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QFR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)-based virtual PCI plan is superior to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angio-based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PCI in obtaining an optimal post-PCI physiological result defined as a blinded post-PCI QFR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≥0.90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54A3E8-B114-4644-9192-B33662D78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226" y="2843968"/>
            <a:ext cx="6919256" cy="364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7E87-D630-B246-8597-029517D4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5" y="0"/>
            <a:ext cx="12048564" cy="1081088"/>
          </a:xfrm>
        </p:spPr>
        <p:txBody>
          <a:bodyPr anchor="ctr"/>
          <a:lstStyle/>
          <a:p>
            <a:pPr algn="ctr"/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executed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B26578-3685-0E44-91CD-BC3E544E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5" y="1168160"/>
            <a:ext cx="11731205" cy="504115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5">
                  <a:lumMod val="20000"/>
                  <a:lumOff val="80000"/>
                </a:schemeClr>
              </a:buClr>
            </a:pPr>
            <a:r>
              <a:rPr lang="en-US" sz="2000" b="1" dirty="0">
                <a:solidFill>
                  <a:srgbClr val="2B8B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Design:</a:t>
            </a:r>
            <a:r>
              <a:rPr lang="en-US" sz="2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prospective, multicenter, investigator-driven, randomized, controlled, parallel group clinical trial. 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5">
                  <a:lumMod val="40000"/>
                  <a:lumOff val="60000"/>
                </a:schemeClr>
              </a:buClr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Follow-up data will be reported separetely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5">
                  <a:lumMod val="60000"/>
                  <a:lumOff val="40000"/>
                </a:schemeClr>
              </a:buClr>
            </a:pPr>
            <a:r>
              <a:rPr lang="it-IT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2000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inclusion</a:t>
            </a:r>
            <a:r>
              <a:rPr lang="it-IT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it-IT" sz="2000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</a:t>
            </a:r>
            <a:r>
              <a:rPr lang="it-IT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</a:t>
            </a:r>
            <a:r>
              <a:rPr lang="it-IT" sz="2000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lesion</a:t>
            </a:r>
            <a:r>
              <a:rPr lang="it-IT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length</a:t>
            </a:r>
            <a:r>
              <a:rPr lang="it-IT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&lt;20 mm</a:t>
            </a:r>
            <a:r>
              <a:rPr lang="it-IT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</a:t>
            </a:r>
            <a:r>
              <a:rPr lang="it-IT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discouraged</a:t>
            </a:r>
            <a:endParaRPr lang="it-IT" sz="2000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Randomization was stratified by clinical presentation (ACS vs CCS) and LAD involvement.</a:t>
            </a:r>
          </a:p>
          <a:p>
            <a:pPr marL="0" indent="0" algn="ctr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SIZE CALCULATION: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5">
                  <a:lumMod val="75000"/>
                </a:schemeClr>
              </a:buClr>
            </a:pPr>
            <a:r>
              <a:rPr lang="en-US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Angio-guided PCI: 16% of lesions with post-PCI QFR &lt;0.90</a:t>
            </a:r>
            <a:r>
              <a:rPr lang="en-US" sz="2000" baseline="30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</a:pPr>
            <a:r>
              <a:rPr lang="en-US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33% of these lesions: diffuse disease</a:t>
            </a:r>
            <a:r>
              <a:rPr lang="en-US" sz="2000" baseline="30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000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1">
                  <a:lumMod val="20000"/>
                  <a:lumOff val="80000"/>
                </a:schemeClr>
              </a:buClr>
            </a:pPr>
            <a:r>
              <a:rPr lang="en-US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Estimated reduction with virtual PCI plan: 60%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2000" b="1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patients </a:t>
            </a:r>
            <a:r>
              <a:rPr lang="en-US" sz="2000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required to have a 80% chance of detecting, as significant at the 5% level, an increase in the percentage of patient achieving a post-PCI QFR≥0.90 from 84% in the angio-guided group to 94% in the virtual PCI group</a:t>
            </a:r>
            <a:endParaRPr lang="it-IT" sz="2000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B550A32-2CF3-421A-8FF5-B1C6116EE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70" y="6209313"/>
            <a:ext cx="5820477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it-IT" altLang="it-IT" sz="1400" dirty="0">
                <a:solidFill>
                  <a:srgbClr val="5B61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Biscaglia S, JACC CVI 2019;12:2079-2088.</a:t>
            </a:r>
            <a:r>
              <a:rPr lang="it-IT" alt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999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3EAC39-3288-0540-9CBC-AE781AC1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" y="22874"/>
            <a:ext cx="12124765" cy="1068127"/>
          </a:xfrm>
        </p:spPr>
        <p:txBody>
          <a:bodyPr anchor="ctr"/>
          <a:lstStyle/>
          <a:p>
            <a:pPr algn="ctr"/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the essential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D10373BD-12C5-4389-BDD6-D6ECA94ED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583350"/>
              </p:ext>
            </p:extLst>
          </p:nvPr>
        </p:nvGraphicFramePr>
        <p:xfrm>
          <a:off x="430897" y="1472064"/>
          <a:ext cx="5851170" cy="27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0234">
                  <a:extLst>
                    <a:ext uri="{9D8B030D-6E8A-4147-A177-3AD203B41FA5}">
                      <a16:colId xmlns:a16="http://schemas.microsoft.com/office/drawing/2014/main" val="757401176"/>
                    </a:ext>
                  </a:extLst>
                </a:gridCol>
                <a:gridCol w="1170234">
                  <a:extLst>
                    <a:ext uri="{9D8B030D-6E8A-4147-A177-3AD203B41FA5}">
                      <a16:colId xmlns:a16="http://schemas.microsoft.com/office/drawing/2014/main" val="2366426137"/>
                    </a:ext>
                  </a:extLst>
                </a:gridCol>
                <a:gridCol w="1170234">
                  <a:extLst>
                    <a:ext uri="{9D8B030D-6E8A-4147-A177-3AD203B41FA5}">
                      <a16:colId xmlns:a16="http://schemas.microsoft.com/office/drawing/2014/main" val="2901271290"/>
                    </a:ext>
                  </a:extLst>
                </a:gridCol>
                <a:gridCol w="1170234">
                  <a:extLst>
                    <a:ext uri="{9D8B030D-6E8A-4147-A177-3AD203B41FA5}">
                      <a16:colId xmlns:a16="http://schemas.microsoft.com/office/drawing/2014/main" val="3911080226"/>
                    </a:ext>
                  </a:extLst>
                </a:gridCol>
                <a:gridCol w="1170234">
                  <a:extLst>
                    <a:ext uri="{9D8B030D-6E8A-4147-A177-3AD203B41FA5}">
                      <a16:colId xmlns:a16="http://schemas.microsoft.com/office/drawing/2014/main" val="233019632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Angio-guided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Virtual PCI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794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N=300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N=148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N=152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598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Age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69.2 (10.2)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69.7 (10.5)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68.8 (9.8)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0.43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8735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Sex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 (27.7%)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 (27.0%)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 (28.3%)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0.81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619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BMI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27.77 (4.20)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27.69 (3.82)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27.84 (4.55)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0.75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2183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Hypertension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250 (83.3%)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 (84.5%)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 (82.2%)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0.61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813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Dyslipidemia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191 (63.7%)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 (64.2%)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 (63.2%)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0.85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7137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Diabetes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 (29.0%)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 (31.1%)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 (27.0%)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0.43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1964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Smoker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172 (57.3%) 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 (63.6%) 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 (58.6%) 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0.46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0778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LVEF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51.5 (10.3)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52.1 (9.8)</a:t>
                      </a:r>
                      <a:endParaRPr lang="it-IT" sz="1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50.8 (10.7)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0.27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7841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ACS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156 (52.3%)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 (50.7%)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 (53.3%)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0.74</a:t>
                      </a:r>
                      <a:endParaRPr lang="it-IT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39" marR="4573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362533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DA754D8E-3D8F-460A-839E-6B08DC690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534609"/>
              </p:ext>
            </p:extLst>
          </p:nvPr>
        </p:nvGraphicFramePr>
        <p:xfrm>
          <a:off x="6046259" y="1472064"/>
          <a:ext cx="5906681" cy="4778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336">
                  <a:extLst>
                    <a:ext uri="{9D8B030D-6E8A-4147-A177-3AD203B41FA5}">
                      <a16:colId xmlns:a16="http://schemas.microsoft.com/office/drawing/2014/main" val="2388796925"/>
                    </a:ext>
                  </a:extLst>
                </a:gridCol>
                <a:gridCol w="1127567">
                  <a:extLst>
                    <a:ext uri="{9D8B030D-6E8A-4147-A177-3AD203B41FA5}">
                      <a16:colId xmlns:a16="http://schemas.microsoft.com/office/drawing/2014/main" val="1731618558"/>
                    </a:ext>
                  </a:extLst>
                </a:gridCol>
                <a:gridCol w="1235106">
                  <a:extLst>
                    <a:ext uri="{9D8B030D-6E8A-4147-A177-3AD203B41FA5}">
                      <a16:colId xmlns:a16="http://schemas.microsoft.com/office/drawing/2014/main" val="1849559218"/>
                    </a:ext>
                  </a:extLst>
                </a:gridCol>
                <a:gridCol w="1181336">
                  <a:extLst>
                    <a:ext uri="{9D8B030D-6E8A-4147-A177-3AD203B41FA5}">
                      <a16:colId xmlns:a16="http://schemas.microsoft.com/office/drawing/2014/main" val="1186852410"/>
                    </a:ext>
                  </a:extLst>
                </a:gridCol>
                <a:gridCol w="1181336">
                  <a:extLst>
                    <a:ext uri="{9D8B030D-6E8A-4147-A177-3AD203B41FA5}">
                      <a16:colId xmlns:a16="http://schemas.microsoft.com/office/drawing/2014/main" val="106510920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Angio-guided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Virtual PCI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1082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N=356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N=172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N=184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4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RCA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 (27.5%)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 (23.3%)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 (31.5%)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0.13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91773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LAD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 (56.7%)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 (58.1%)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 (55.4%)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27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LCX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 (15.7%)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 (18.6%)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 (13.0%)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58898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stenosis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83.6 (9.5)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84.2 (8.6)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83.0 (10.3)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0.22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1921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Lesion length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29.5 (16.8)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30.3 (17.2)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28.8 (16.4)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0.41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5374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RVD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 (0.4)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 (0.4)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 (0.4)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0.65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32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Ostial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 (9.6%)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(9.9%)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(9.2%)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0.84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12956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Bifurcation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134 (37.6%)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 (34.9%)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 (40.2%)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0.30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56878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Severe calcification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 (26.4%)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 (27.9%)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 (25.0%)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0.53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8791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Severe tortuosity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 (7.0%)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(5.8%)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(8.2%)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0.39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84599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QCA</a:t>
                      </a: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2847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Diameter Stenosis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50.8 (13.0)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51.7 (14.2)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49.9 (11.7)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0.21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72338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Area Stenosis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73.6 (13.0)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74.2 (13.6)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72.9 (12.4)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0.36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74524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Lesion length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13.6 (7.3)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13.4 (6.6)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13.8 (7.9)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0.64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0078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QCA RVD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 (0.5)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 (0.5)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 (0.5)</a:t>
                      </a:r>
                      <a:endParaRPr lang="it-IT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0.093</a:t>
                      </a:r>
                      <a:endParaRPr lang="it-IT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6936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QFR </a:t>
                      </a:r>
                      <a:r>
                        <a:rPr lang="it-IT" sz="10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</a:t>
                      </a:r>
                      <a:r>
                        <a:rPr lang="it-IT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-PCI</a:t>
                      </a: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0.71 (0.13)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0.71 (0.14)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0.70 (0.12)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0.36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010176"/>
                  </a:ext>
                </a:extLst>
              </a:tr>
            </a:tbl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57B2F806-DB65-4104-9442-5B33E4F96775}"/>
              </a:ext>
            </a:extLst>
          </p:cNvPr>
          <p:cNvSpPr txBox="1">
            <a:spLocks/>
          </p:cNvSpPr>
          <p:nvPr/>
        </p:nvSpPr>
        <p:spPr>
          <a:xfrm>
            <a:off x="1524001" y="878197"/>
            <a:ext cx="9144000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 &amp; Vessels characteristics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F3878C-E471-4DF5-9001-F97B5DF23557}"/>
              </a:ext>
            </a:extLst>
          </p:cNvPr>
          <p:cNvSpPr txBox="1"/>
          <p:nvPr/>
        </p:nvSpPr>
        <p:spPr>
          <a:xfrm>
            <a:off x="6891600" y="6194801"/>
            <a:ext cx="31950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*Ostial, Bifurcation, Severe calcification, Tortuosity</a:t>
            </a:r>
            <a:endParaRPr lang="it-IT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EC77806-27DE-47C2-87E4-F2CF4A269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3262832"/>
              </p:ext>
            </p:extLst>
          </p:nvPr>
        </p:nvGraphicFramePr>
        <p:xfrm>
          <a:off x="2768337" y="4065029"/>
          <a:ext cx="3804467" cy="246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CD812262-7525-47CA-9A14-DDB7C154EE5C}"/>
              </a:ext>
            </a:extLst>
          </p:cNvPr>
          <p:cNvSpPr txBox="1">
            <a:spLocks/>
          </p:cNvSpPr>
          <p:nvPr/>
        </p:nvSpPr>
        <p:spPr>
          <a:xfrm>
            <a:off x="1675232" y="4944861"/>
            <a:ext cx="2033587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rgbClr val="2B8B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QFR pre-PCI pattern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F87C483-AEA2-4563-999F-09BD14990F14}"/>
              </a:ext>
            </a:extLst>
          </p:cNvPr>
          <p:cNvSpPr/>
          <p:nvPr/>
        </p:nvSpPr>
        <p:spPr>
          <a:xfrm>
            <a:off x="1633384" y="4275887"/>
            <a:ext cx="4165111" cy="2047556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1DD4C689-7FB7-455E-A136-D4091C1ED5CB}"/>
              </a:ext>
            </a:extLst>
          </p:cNvPr>
          <p:cNvSpPr txBox="1">
            <a:spLocks/>
          </p:cNvSpPr>
          <p:nvPr/>
        </p:nvSpPr>
        <p:spPr>
          <a:xfrm>
            <a:off x="1523999" y="1141877"/>
            <a:ext cx="9144000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endpoint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31C1FE4-69ED-47A0-92CB-0EC25B0F480B}"/>
              </a:ext>
            </a:extLst>
          </p:cNvPr>
          <p:cNvSpPr txBox="1">
            <a:spLocks/>
          </p:cNvSpPr>
          <p:nvPr/>
        </p:nvSpPr>
        <p:spPr>
          <a:xfrm>
            <a:off x="6096003" y="1967930"/>
            <a:ext cx="3865445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Post-PCI QFR value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3C2FBE7-C8F7-4ECC-9D65-97C12D5E1365}"/>
              </a:ext>
            </a:extLst>
          </p:cNvPr>
          <p:cNvSpPr txBox="1">
            <a:spLocks/>
          </p:cNvSpPr>
          <p:nvPr/>
        </p:nvSpPr>
        <p:spPr>
          <a:xfrm>
            <a:off x="1733299" y="1971580"/>
            <a:ext cx="3865445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Post-PCI QFR&lt;0.90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B68C3F8-304D-43DA-8659-FB7AD1F079CD}"/>
              </a:ext>
            </a:extLst>
          </p:cNvPr>
          <p:cNvGrpSpPr/>
          <p:nvPr/>
        </p:nvGrpSpPr>
        <p:grpSpPr>
          <a:xfrm>
            <a:off x="1574939" y="2751800"/>
            <a:ext cx="8738408" cy="3570746"/>
            <a:chOff x="50939" y="2243804"/>
            <a:chExt cx="8738408" cy="3570746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CFBFBE0-1763-44FC-924F-1CA93F1EF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39" y="2786799"/>
              <a:ext cx="4082153" cy="2969718"/>
            </a:xfrm>
            <a:prstGeom prst="rect">
              <a:avLst/>
            </a:prstGeom>
          </p:spPr>
        </p:pic>
        <p:sp>
          <p:nvSpPr>
            <p:cNvPr id="8" name="Titre 1">
              <a:extLst>
                <a:ext uri="{FF2B5EF4-FFF2-40B4-BE49-F238E27FC236}">
                  <a16:creationId xmlns:a16="http://schemas.microsoft.com/office/drawing/2014/main" id="{6AAC2309-7CD6-40F1-9C5A-51D781A24E08}"/>
                </a:ext>
              </a:extLst>
            </p:cNvPr>
            <p:cNvSpPr txBox="1">
              <a:spLocks/>
            </p:cNvSpPr>
            <p:nvPr/>
          </p:nvSpPr>
          <p:spPr>
            <a:xfrm>
              <a:off x="112937" y="2243804"/>
              <a:ext cx="3865445" cy="7293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>
                  <a:solidFill>
                    <a:schemeClr val="bg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8.5% absolute difference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57% reduction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E47AE2CA-1F0F-41B6-BE49-AFD82FB723A6}"/>
                </a:ext>
              </a:extLst>
            </p:cNvPr>
            <p:cNvSpPr txBox="1"/>
            <p:nvPr/>
          </p:nvSpPr>
          <p:spPr>
            <a:xfrm>
              <a:off x="791897" y="3298840"/>
              <a:ext cx="10850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n=26 (15.1%)</a:t>
              </a:r>
              <a:endPara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7675DD3-B0CA-4063-909B-79E2C0FF3F87}"/>
                </a:ext>
              </a:extLst>
            </p:cNvPr>
            <p:cNvSpPr txBox="1"/>
            <p:nvPr/>
          </p:nvSpPr>
          <p:spPr>
            <a:xfrm>
              <a:off x="2646210" y="4335011"/>
              <a:ext cx="10894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n=12 (6.6%)</a:t>
              </a:r>
              <a:endPara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10D9042-15E7-4947-8C8B-594B91BB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347" y="2488474"/>
              <a:ext cx="4572000" cy="3326076"/>
            </a:xfrm>
            <a:prstGeom prst="rect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8F86C2C0-3138-176B-A8A5-F07E1CD1AA88}"/>
              </a:ext>
            </a:extLst>
          </p:cNvPr>
          <p:cNvSpPr txBox="1">
            <a:spLocks/>
          </p:cNvSpPr>
          <p:nvPr/>
        </p:nvSpPr>
        <p:spPr>
          <a:xfrm>
            <a:off x="33617" y="22874"/>
            <a:ext cx="12124765" cy="106812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essential results?</a:t>
            </a:r>
          </a:p>
        </p:txBody>
      </p:sp>
    </p:spTree>
    <p:extLst>
      <p:ext uri="{BB962C8B-B14F-4D97-AF65-F5344CB8AC3E}">
        <p14:creationId xmlns:p14="http://schemas.microsoft.com/office/powerpoint/2010/main" val="200699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3EAC39-3288-0540-9CBC-AE781AC1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5" y="0"/>
            <a:ext cx="12006730" cy="1037788"/>
          </a:xfrm>
        </p:spPr>
        <p:txBody>
          <a:bodyPr anchor="ctr"/>
          <a:lstStyle/>
          <a:p>
            <a:pPr algn="ctr"/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the essential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AE6925DA-F00D-48EF-83CF-AC0486DE2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75083"/>
              </p:ext>
            </p:extLst>
          </p:nvPr>
        </p:nvGraphicFramePr>
        <p:xfrm>
          <a:off x="5798546" y="2144942"/>
          <a:ext cx="6064750" cy="3831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2950">
                  <a:extLst>
                    <a:ext uri="{9D8B030D-6E8A-4147-A177-3AD203B41FA5}">
                      <a16:colId xmlns:a16="http://schemas.microsoft.com/office/drawing/2014/main" val="2993980352"/>
                    </a:ext>
                  </a:extLst>
                </a:gridCol>
                <a:gridCol w="1212950">
                  <a:extLst>
                    <a:ext uri="{9D8B030D-6E8A-4147-A177-3AD203B41FA5}">
                      <a16:colId xmlns:a16="http://schemas.microsoft.com/office/drawing/2014/main" val="3379330680"/>
                    </a:ext>
                  </a:extLst>
                </a:gridCol>
                <a:gridCol w="1212950">
                  <a:extLst>
                    <a:ext uri="{9D8B030D-6E8A-4147-A177-3AD203B41FA5}">
                      <a16:colId xmlns:a16="http://schemas.microsoft.com/office/drawing/2014/main" val="3696446185"/>
                    </a:ext>
                  </a:extLst>
                </a:gridCol>
                <a:gridCol w="1212950">
                  <a:extLst>
                    <a:ext uri="{9D8B030D-6E8A-4147-A177-3AD203B41FA5}">
                      <a16:colId xmlns:a16="http://schemas.microsoft.com/office/drawing/2014/main" val="8481741"/>
                    </a:ext>
                  </a:extLst>
                </a:gridCol>
                <a:gridCol w="1212950">
                  <a:extLst>
                    <a:ext uri="{9D8B030D-6E8A-4147-A177-3AD203B41FA5}">
                      <a16:colId xmlns:a16="http://schemas.microsoft.com/office/drawing/2014/main" val="732068886"/>
                    </a:ext>
                  </a:extLst>
                </a:gridCol>
              </a:tblGrid>
              <a:tr h="370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Angio-guided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Virtual PCI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606836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 err="1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Stent</a:t>
                      </a:r>
                      <a:r>
                        <a:rPr lang="it-IT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mm/</a:t>
                      </a:r>
                      <a:r>
                        <a:rPr lang="it-IT" sz="1000" dirty="0" err="1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lesion</a:t>
                      </a:r>
                      <a:endParaRPr lang="it-IT" sz="1000" dirty="0">
                        <a:solidFill>
                          <a:srgbClr val="1E4E7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44.3 (21.6)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46.1 (23.1)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42.7 (20.1)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27641"/>
                  </a:ext>
                </a:extLst>
              </a:tr>
              <a:tr h="56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Number of stent/patient</a:t>
                      </a:r>
                      <a:endParaRPr lang="it-IT" sz="1000" dirty="0">
                        <a:solidFill>
                          <a:srgbClr val="1E4E7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1.5 (0.7)</a:t>
                      </a:r>
                      <a:endParaRPr lang="it-IT" sz="1000">
                        <a:solidFill>
                          <a:srgbClr val="1E4E7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 (0.7)</a:t>
                      </a:r>
                      <a:endParaRPr lang="it-IT" sz="1000" dirty="0">
                        <a:solidFill>
                          <a:srgbClr val="1E4E7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 (0.6)</a:t>
                      </a:r>
                      <a:endParaRPr lang="it-IT" sz="1000">
                        <a:solidFill>
                          <a:srgbClr val="1E4E7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1E4E7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0.098</a:t>
                      </a:r>
                      <a:endParaRPr lang="it-IT" sz="1000" dirty="0">
                        <a:solidFill>
                          <a:srgbClr val="1E4E7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381" marR="6838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1023537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Procedure length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71.5 (23.6)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69.0 (23.1)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73.9 (23.9)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0.074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937880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Contrast media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184 (68)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186 (67)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182 (69)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0.72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402494"/>
                  </a:ext>
                </a:extLst>
              </a:tr>
              <a:tr h="2806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DAP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5431 (2554)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5350 (2211)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5510 (2222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0.70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25502"/>
                  </a:ext>
                </a:extLst>
              </a:tr>
              <a:tr h="56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Troponin peak post-PCI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1677 (2830)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1825 (3167)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1532 (2459)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0.37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25375"/>
                  </a:ext>
                </a:extLst>
              </a:tr>
              <a:tr h="56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Creatinine peak post-PCI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1.26 (0.8)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1.30 (0.7)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1.22 (0.7)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0.29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33122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Hospitalization length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 (3.1)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4.8 (2.4)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 (3.6)</a:t>
                      </a:r>
                      <a:endParaRPr lang="it-IT" sz="1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0.44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234477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EFB7F74D-7B04-41C9-9DA6-E2B346688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04" y="2491173"/>
            <a:ext cx="4998126" cy="337685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D172B71-6F79-4D1A-BE5D-560FA871511C}"/>
              </a:ext>
            </a:extLst>
          </p:cNvPr>
          <p:cNvSpPr txBox="1">
            <a:spLocks/>
          </p:cNvSpPr>
          <p:nvPr/>
        </p:nvSpPr>
        <p:spPr>
          <a:xfrm>
            <a:off x="860610" y="1226693"/>
            <a:ext cx="4368802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Angio-guided group: QFR post-PCI value &amp; pattern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6633629-CC6B-457A-A195-B0F0090D1624}"/>
              </a:ext>
            </a:extLst>
          </p:cNvPr>
          <p:cNvSpPr txBox="1">
            <a:spLocks/>
          </p:cNvSpPr>
          <p:nvPr/>
        </p:nvSpPr>
        <p:spPr>
          <a:xfrm>
            <a:off x="6096001" y="1155192"/>
            <a:ext cx="4495800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endpoints</a:t>
            </a:r>
          </a:p>
        </p:txBody>
      </p:sp>
    </p:spTree>
    <p:extLst>
      <p:ext uri="{BB962C8B-B14F-4D97-AF65-F5344CB8AC3E}">
        <p14:creationId xmlns:p14="http://schemas.microsoft.com/office/powerpoint/2010/main" val="276939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DA34E2-7326-B642-BBAB-85E0B0D9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0" y="0"/>
            <a:ext cx="12012705" cy="1081741"/>
          </a:xfrm>
        </p:spPr>
        <p:txBody>
          <a:bodyPr anchor="ctr"/>
          <a:lstStyle/>
          <a:p>
            <a:pPr algn="ctr"/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8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fr-FR" sz="48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important?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2120B5-C5F6-3B4A-9B22-3CCD0E5A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29" y="1622425"/>
            <a:ext cx="11503212" cy="435133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Clr>
                <a:srgbClr val="1E4E79"/>
              </a:buClr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AQVA trial demonstrated the </a:t>
            </a: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superiority</a:t>
            </a: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</a:t>
            </a: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QFR-based virtual PCI plan </a:t>
            </a: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versus a conventional angio-based approach in with regard to post-PCI optimal physiological result</a:t>
            </a: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660066"/>
              </a:buClr>
            </a:pPr>
            <a:endParaRPr lang="fr-F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2B8BB2"/>
              </a:buClr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AQVA trial paves the way for </a:t>
            </a: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randomized clinical trials </a:t>
            </a: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aimed at demonstrating the superiority of this approach over an angio-based strategy in terms of clinical outcome</a:t>
            </a:r>
          </a:p>
        </p:txBody>
      </p:sp>
    </p:spTree>
    <p:extLst>
      <p:ext uri="{BB962C8B-B14F-4D97-AF65-F5344CB8AC3E}">
        <p14:creationId xmlns:p14="http://schemas.microsoft.com/office/powerpoint/2010/main" val="214970424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1099</Words>
  <Application>Microsoft Office PowerPoint</Application>
  <PresentationFormat>Widescreen</PresentationFormat>
  <Paragraphs>247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Conception personnalisée</vt:lpstr>
      <vt:lpstr>1_Tema di Office</vt:lpstr>
      <vt:lpstr>Angio-based QFR Virtual PCI versus Conventional Angio-guided PCI in the achievement of an optimal post-PCI QFR:</vt:lpstr>
      <vt:lpstr>Why this study?</vt:lpstr>
      <vt:lpstr>Why this study?</vt:lpstr>
      <vt:lpstr>What did we study?</vt:lpstr>
      <vt:lpstr>How was the study executed?</vt:lpstr>
      <vt:lpstr>What are the essential results?</vt:lpstr>
      <vt:lpstr>Presentazione standard di PowerPoint</vt:lpstr>
      <vt:lpstr>What are the essential results?</vt:lpstr>
      <vt:lpstr>Why is this important?</vt:lpstr>
      <vt:lpstr>The essentials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</dc:creator>
  <cp:lastModifiedBy>Simone Biscaglia</cp:lastModifiedBy>
  <cp:revision>144</cp:revision>
  <dcterms:created xsi:type="dcterms:W3CDTF">2015-11-16T08:25:35Z</dcterms:created>
  <dcterms:modified xsi:type="dcterms:W3CDTF">2024-01-09T17:49:45Z</dcterms:modified>
</cp:coreProperties>
</file>