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Lst>
  <p:notesMasterIdLst>
    <p:notesMasterId r:id="rId20"/>
  </p:notesMasterIdLst>
  <p:sldIdLst>
    <p:sldId id="273" r:id="rId3"/>
    <p:sldId id="435" r:id="rId4"/>
    <p:sldId id="436" r:id="rId5"/>
    <p:sldId id="437" r:id="rId6"/>
    <p:sldId id="458" r:id="rId7"/>
    <p:sldId id="460" r:id="rId8"/>
    <p:sldId id="459" r:id="rId9"/>
    <p:sldId id="262" r:id="rId10"/>
    <p:sldId id="268" r:id="rId11"/>
    <p:sldId id="452" r:id="rId12"/>
    <p:sldId id="461" r:id="rId13"/>
    <p:sldId id="453" r:id="rId14"/>
    <p:sldId id="462" r:id="rId15"/>
    <p:sldId id="465" r:id="rId16"/>
    <p:sldId id="464" r:id="rId17"/>
    <p:sldId id="278" r:id="rId18"/>
    <p:sldId id="451" r:id="rId1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BB2"/>
    <a:srgbClr val="1E4E79"/>
    <a:srgbClr val="3D3D3D"/>
    <a:srgbClr val="0099FF"/>
    <a:srgbClr val="000099"/>
    <a:srgbClr val="000066"/>
    <a:srgbClr val="0000CC"/>
    <a:srgbClr val="610061"/>
    <a:srgbClr val="CB0097"/>
    <a:srgbClr val="D1A5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74"/>
  </p:normalViewPr>
  <p:slideViewPr>
    <p:cSldViewPr snapToGrid="0" snapToObjects="1">
      <p:cViewPr varScale="1">
        <p:scale>
          <a:sx n="98" d="100"/>
          <a:sy n="98" d="100"/>
        </p:scale>
        <p:origin x="69" y="435"/>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5955F-A7E8-AB4C-B93F-99E6E83838CD}" type="datetimeFigureOut">
              <a:rPr lang="fr-FR" smtClean="0"/>
              <a:t>09/01/2024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A184-837F-9B43-AA15-2CE1C2621E4C}" type="slidenum">
              <a:rPr lang="fr-FR" smtClean="0"/>
              <a:t>‹N›</a:t>
            </a:fld>
            <a:endParaRPr lang="fr-FR"/>
          </a:p>
        </p:txBody>
      </p:sp>
    </p:spTree>
    <p:extLst>
      <p:ext uri="{BB962C8B-B14F-4D97-AF65-F5344CB8AC3E}">
        <p14:creationId xmlns:p14="http://schemas.microsoft.com/office/powerpoint/2010/main" val="208452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noProof="0" dirty="0">
                <a:latin typeface="+mj-lt"/>
              </a:rPr>
              <a:t>The FIRE trial is focused on a peculiar and neglected population, namely older patients with myocardial infarction and multivessel disease: Why? Because:</a:t>
            </a:r>
          </a:p>
          <a:p>
            <a:r>
              <a:rPr lang="en-US" sz="1200" noProof="0" dirty="0">
                <a:latin typeface="+mj-lt"/>
              </a:rPr>
              <a:t>1. they are poorly represented in conventional trials being less than 10% of the overall study populations.</a:t>
            </a:r>
          </a:p>
          <a:p>
            <a:r>
              <a:rPr lang="en-US" sz="1200" noProof="0" dirty="0">
                <a:latin typeface="+mj-lt"/>
              </a:rPr>
              <a:t>2. </a:t>
            </a:r>
            <a:r>
              <a:rPr lang="en-US" sz="1200" noProof="0" dirty="0">
                <a:latin typeface="+mj-lt"/>
                <a:ea typeface="Tahoma" panose="020B0604030504040204" pitchFamily="34" charset="0"/>
                <a:cs typeface="Tahoma" panose="020B0604030504040204" pitchFamily="34" charset="0"/>
              </a:rPr>
              <a:t>The risk of periprocedural complications is higher and prognostically impactful in older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mj-lt"/>
                <a:ea typeface="Tahoma" panose="020B0604030504040204" pitchFamily="34" charset="0"/>
                <a:cs typeface="Tahoma" panose="020B0604030504040204" pitchFamily="34" charset="0"/>
              </a:rPr>
              <a:t>3. While there is no doubt in pursuing a complete revascularization in a patient aged around 60, recent data questioned the same approach for older patients (over 75).</a:t>
            </a:r>
            <a:endParaRPr lang="en-US" sz="1200" baseline="30000" noProof="0" dirty="0">
              <a:solidFill>
                <a:srgbClr val="C00000"/>
              </a:solidFill>
              <a:latin typeface="+mj-lt"/>
              <a:ea typeface="Tahoma" panose="020B0604030504040204" pitchFamily="34" charset="0"/>
              <a:cs typeface="Tahoma" panose="020B0604030504040204" pitchFamily="34" charset="0"/>
            </a:endParaRPr>
          </a:p>
          <a:p>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5"/>
          </p:nvPr>
        </p:nvSpPr>
        <p:spPr/>
        <p:txBody>
          <a:bodyPr/>
          <a:lstStyle/>
          <a:p>
            <a:fld id="{BA8DCFB2-2FC4-4A48-85D8-914292BD17B8}" type="slidenum">
              <a:rPr lang="en-GB" smtClean="0"/>
              <a:pPr/>
              <a:t>2</a:t>
            </a:fld>
            <a:endParaRPr lang="en-GB"/>
          </a:p>
        </p:txBody>
      </p:sp>
    </p:spTree>
    <p:extLst>
      <p:ext uri="{BB962C8B-B14F-4D97-AF65-F5344CB8AC3E}">
        <p14:creationId xmlns:p14="http://schemas.microsoft.com/office/powerpoint/2010/main" val="389851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A51CE614-F196-4BA2-8350-BC57E835D81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E08F1729-A916-46E1-ACFE-D500AD0D2731}"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9" name="Rectangle 2"/>
          <p:cNvSpPr>
            <a:spLocks noGrp="1" noRot="1" noChangeAspect="1" noChangeArrowheads="1" noTextEdit="1"/>
          </p:cNvSpPr>
          <p:nvPr>
            <p:ph type="sldImg"/>
          </p:nvPr>
        </p:nvSpPr>
        <p:spPr>
          <a:xfrm>
            <a:off x="419100" y="703263"/>
            <a:ext cx="6248400" cy="3516312"/>
          </a:xfrm>
          <a:ln/>
        </p:spPr>
      </p:sp>
      <p:sp>
        <p:nvSpPr>
          <p:cNvPr id="2458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149326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A51CE614-F196-4BA2-8350-BC57E835D81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E08F1729-A916-46E1-ACFE-D500AD0D2731}"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9" name="Rectangle 2"/>
          <p:cNvSpPr>
            <a:spLocks noGrp="1" noRot="1" noChangeAspect="1" noChangeArrowheads="1" noTextEdit="1"/>
          </p:cNvSpPr>
          <p:nvPr>
            <p:ph type="sldImg"/>
          </p:nvPr>
        </p:nvSpPr>
        <p:spPr>
          <a:xfrm>
            <a:off x="419100" y="703263"/>
            <a:ext cx="6248400" cy="3516312"/>
          </a:xfrm>
          <a:ln/>
        </p:spPr>
      </p:sp>
      <p:sp>
        <p:nvSpPr>
          <p:cNvPr id="2458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252819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A51CE614-F196-4BA2-8350-BC57E835D81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E08F1729-A916-46E1-ACFE-D500AD0D2731}"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9" name="Rectangle 2"/>
          <p:cNvSpPr>
            <a:spLocks noGrp="1" noRot="1" noChangeAspect="1" noChangeArrowheads="1" noTextEdit="1"/>
          </p:cNvSpPr>
          <p:nvPr>
            <p:ph type="sldImg"/>
          </p:nvPr>
        </p:nvSpPr>
        <p:spPr>
          <a:xfrm>
            <a:off x="419100" y="703263"/>
            <a:ext cx="6248400" cy="3516312"/>
          </a:xfrm>
          <a:ln/>
        </p:spPr>
      </p:sp>
      <p:sp>
        <p:nvSpPr>
          <p:cNvPr id="2458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268594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A51CE614-F196-4BA2-8350-BC57E835D81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E08F1729-A916-46E1-ACFE-D500AD0D2731}"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9" name="Rectangle 2"/>
          <p:cNvSpPr>
            <a:spLocks noGrp="1" noRot="1" noChangeAspect="1" noChangeArrowheads="1" noTextEdit="1"/>
          </p:cNvSpPr>
          <p:nvPr>
            <p:ph type="sldImg"/>
          </p:nvPr>
        </p:nvSpPr>
        <p:spPr>
          <a:xfrm>
            <a:off x="419100" y="703263"/>
            <a:ext cx="6248400" cy="3516312"/>
          </a:xfrm>
          <a:ln/>
        </p:spPr>
      </p:sp>
      <p:sp>
        <p:nvSpPr>
          <p:cNvPr id="2458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172650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A51CE614-F196-4BA2-8350-BC57E835D81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E08F1729-A916-46E1-ACFE-D500AD0D2731}"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24579" name="Rectangle 2"/>
          <p:cNvSpPr>
            <a:spLocks noGrp="1" noRot="1" noChangeAspect="1" noChangeArrowheads="1" noTextEdit="1"/>
          </p:cNvSpPr>
          <p:nvPr>
            <p:ph type="sldImg"/>
          </p:nvPr>
        </p:nvSpPr>
        <p:spPr>
          <a:xfrm>
            <a:off x="419100" y="703263"/>
            <a:ext cx="6248400" cy="3516312"/>
          </a:xfrm>
          <a:ln/>
        </p:spPr>
      </p:sp>
      <p:sp>
        <p:nvSpPr>
          <p:cNvPr id="2458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306498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conclusion, among patients aged 75 years or older with MI and multivessel disease, physiology-guided complete revascularization was associated with a lower occurrence of the composite of death, MI, stroke, or ischemia-driven revascularization as well as of the composite of CV death or MI compared to a culprit-only revascularization strategy.</a:t>
            </a:r>
            <a:endParaRPr lang="it-IT" dirty="0"/>
          </a:p>
        </p:txBody>
      </p:sp>
      <p:sp>
        <p:nvSpPr>
          <p:cNvPr id="4" name="Segnaposto numero diapositiva 3"/>
          <p:cNvSpPr>
            <a:spLocks noGrp="1"/>
          </p:cNvSpPr>
          <p:nvPr>
            <p:ph type="sldNum" sz="quarter" idx="5"/>
          </p:nvPr>
        </p:nvSpPr>
        <p:spPr/>
        <p:txBody>
          <a:bodyPr/>
          <a:lstStyle/>
          <a:p>
            <a:fld id="{BA8DCFB2-2FC4-4A48-85D8-914292BD17B8}" type="slidenum">
              <a:rPr lang="en-GB" smtClean="0"/>
              <a:pPr/>
              <a:t>16</a:t>
            </a:fld>
            <a:endParaRPr lang="en-GB"/>
          </a:p>
        </p:txBody>
      </p:sp>
    </p:spTree>
    <p:extLst>
      <p:ext uri="{BB962C8B-B14F-4D97-AF65-F5344CB8AC3E}">
        <p14:creationId xmlns:p14="http://schemas.microsoft.com/office/powerpoint/2010/main" val="60107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conclusion, among patients aged 75 years or older with MI and multivessel disease, physiology-guided complete revascularization was associated with a lower occurrence of the composite of death, MI, stroke, or ischemia-driven revascularization as well as of the composite of CV death or MI compared to a culprit-only revascularization strategy.</a:t>
            </a:r>
            <a:endParaRPr lang="it-IT" dirty="0"/>
          </a:p>
        </p:txBody>
      </p:sp>
      <p:sp>
        <p:nvSpPr>
          <p:cNvPr id="4" name="Segnaposto numero diapositiva 3"/>
          <p:cNvSpPr>
            <a:spLocks noGrp="1"/>
          </p:cNvSpPr>
          <p:nvPr>
            <p:ph type="sldNum" sz="quarter" idx="5"/>
          </p:nvPr>
        </p:nvSpPr>
        <p:spPr/>
        <p:txBody>
          <a:bodyPr/>
          <a:lstStyle/>
          <a:p>
            <a:fld id="{BA8DCFB2-2FC4-4A48-85D8-914292BD17B8}" type="slidenum">
              <a:rPr lang="en-GB" smtClean="0"/>
              <a:pPr/>
              <a:t>17</a:t>
            </a:fld>
            <a:endParaRPr lang="en-GB"/>
          </a:p>
        </p:txBody>
      </p:sp>
    </p:spTree>
    <p:extLst>
      <p:ext uri="{BB962C8B-B14F-4D97-AF65-F5344CB8AC3E}">
        <p14:creationId xmlns:p14="http://schemas.microsoft.com/office/powerpoint/2010/main" val="290133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nSpc>
                <a:spcPct val="150000"/>
              </a:lnSpc>
              <a:spcBef>
                <a:spcPts val="0"/>
              </a:spcBef>
              <a:buNone/>
            </a:pPr>
            <a:r>
              <a:rPr lang="en-US" sz="1200" b="0" i="0" dirty="0">
                <a:solidFill>
                  <a:schemeClr val="bg1"/>
                </a:solidFill>
                <a:latin typeface="+mj-lt"/>
                <a:ea typeface="Tahoma" panose="020B0604030504040204" pitchFamily="34" charset="0"/>
                <a:cs typeface="Tahoma" panose="020B0604030504040204" pitchFamily="34" charset="0"/>
              </a:rPr>
              <a:t>The present is a prespecified analysis of the FIRE trial aiming to i) describe the frequency and prognostic impact of HBR status, ii) investigate the comparative efficacy and safety outcomes across HBR status of physiology-guided complete revascularization versus culprit-only strategy. </a:t>
            </a:r>
            <a:endParaRPr lang="en-GB" sz="1200" b="0" i="0" dirty="0">
              <a:solidFill>
                <a:schemeClr val="bg1"/>
              </a:solidFill>
              <a:latin typeface="+mj-lt"/>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5"/>
          </p:nvPr>
        </p:nvSpPr>
        <p:spPr/>
        <p:txBody>
          <a:bodyPr/>
          <a:lstStyle/>
          <a:p>
            <a:fld id="{BA8DCFB2-2FC4-4A48-85D8-914292BD17B8}" type="slidenum">
              <a:rPr lang="en-GB" smtClean="0"/>
              <a:pPr/>
              <a:t>3</a:t>
            </a:fld>
            <a:endParaRPr lang="en-GB"/>
          </a:p>
        </p:txBody>
      </p:sp>
    </p:spTree>
    <p:extLst>
      <p:ext uri="{BB962C8B-B14F-4D97-AF65-F5344CB8AC3E}">
        <p14:creationId xmlns:p14="http://schemas.microsoft.com/office/powerpoint/2010/main" val="407185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Patients could be randomized within 48 hours after the successful treatment of the culprit lesion to either a physiology guided complete revascularization or to a culprit only treatment. Complete revascularization had to be obtained during index hospitalization. The follow-up was performed at 1, 3 and 5 years. We report today the primary endpoint results at 1 year. The sample size of the trial was around 1400 patients.</a:t>
            </a:r>
          </a:p>
        </p:txBody>
      </p:sp>
      <p:sp>
        <p:nvSpPr>
          <p:cNvPr id="4" name="Segnaposto numero diapositiva 3"/>
          <p:cNvSpPr>
            <a:spLocks noGrp="1"/>
          </p:cNvSpPr>
          <p:nvPr>
            <p:ph type="sldNum" sz="quarter" idx="5"/>
          </p:nvPr>
        </p:nvSpPr>
        <p:spPr/>
        <p:txBody>
          <a:bodyPr/>
          <a:lstStyle/>
          <a:p>
            <a:fld id="{BA8DCFB2-2FC4-4A48-85D8-914292BD17B8}" type="slidenum">
              <a:rPr lang="en-GB" smtClean="0"/>
              <a:pPr/>
              <a:t>4</a:t>
            </a:fld>
            <a:endParaRPr lang="en-GB"/>
          </a:p>
        </p:txBody>
      </p:sp>
    </p:spTree>
    <p:extLst>
      <p:ext uri="{BB962C8B-B14F-4D97-AF65-F5344CB8AC3E}">
        <p14:creationId xmlns:p14="http://schemas.microsoft.com/office/powerpoint/2010/main" val="387948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BA8DCFB2-2FC4-4A48-85D8-914292BD17B8}" type="slidenum">
              <a:rPr lang="en-GB" smtClean="0"/>
              <a:pPr/>
              <a:t>5</a:t>
            </a:fld>
            <a:endParaRPr lang="en-GB"/>
          </a:p>
        </p:txBody>
      </p:sp>
    </p:spTree>
    <p:extLst>
      <p:ext uri="{BB962C8B-B14F-4D97-AF65-F5344CB8AC3E}">
        <p14:creationId xmlns:p14="http://schemas.microsoft.com/office/powerpoint/2010/main" val="295516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BA8DCFB2-2FC4-4A48-85D8-914292BD17B8}" type="slidenum">
              <a:rPr lang="en-GB" smtClean="0"/>
              <a:pPr/>
              <a:t>6</a:t>
            </a:fld>
            <a:endParaRPr lang="en-GB"/>
          </a:p>
        </p:txBody>
      </p:sp>
    </p:spTree>
    <p:extLst>
      <p:ext uri="{BB962C8B-B14F-4D97-AF65-F5344CB8AC3E}">
        <p14:creationId xmlns:p14="http://schemas.microsoft.com/office/powerpoint/2010/main" val="167198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BA8DCFB2-2FC4-4A48-85D8-914292BD17B8}" type="slidenum">
              <a:rPr lang="en-GB" smtClean="0"/>
              <a:pPr/>
              <a:t>7</a:t>
            </a:fld>
            <a:endParaRPr lang="en-GB"/>
          </a:p>
        </p:txBody>
      </p:sp>
    </p:spTree>
    <p:extLst>
      <p:ext uri="{BB962C8B-B14F-4D97-AF65-F5344CB8AC3E}">
        <p14:creationId xmlns:p14="http://schemas.microsoft.com/office/powerpoint/2010/main" val="427925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primary</a:t>
            </a:r>
            <a:r>
              <a:rPr lang="it-IT" dirty="0"/>
              <a:t> endpoint </a:t>
            </a:r>
            <a:r>
              <a:rPr lang="it-IT" dirty="0" err="1"/>
              <a:t>was</a:t>
            </a:r>
            <a:r>
              <a:rPr lang="it-IT" dirty="0"/>
              <a:t> the </a:t>
            </a:r>
            <a:r>
              <a:rPr lang="it-IT" dirty="0" err="1"/>
              <a:t>patient</a:t>
            </a:r>
            <a:r>
              <a:rPr lang="it-IT" dirty="0"/>
              <a:t> composite endpoint of </a:t>
            </a:r>
            <a:r>
              <a:rPr lang="it-IT" dirty="0" err="1"/>
              <a:t>all</a:t>
            </a:r>
            <a:r>
              <a:rPr lang="it-IT" dirty="0"/>
              <a:t>-cause </a:t>
            </a:r>
            <a:r>
              <a:rPr lang="it-IT" dirty="0" err="1"/>
              <a:t>death</a:t>
            </a:r>
            <a:r>
              <a:rPr lang="it-IT" dirty="0"/>
              <a:t>, </a:t>
            </a:r>
            <a:r>
              <a:rPr lang="it-IT" dirty="0" err="1"/>
              <a:t>any</a:t>
            </a:r>
            <a:r>
              <a:rPr lang="it-IT" dirty="0"/>
              <a:t> myocardial infarction, </a:t>
            </a:r>
            <a:r>
              <a:rPr lang="it-IT" dirty="0" err="1"/>
              <a:t>any</a:t>
            </a:r>
            <a:r>
              <a:rPr lang="it-IT" dirty="0"/>
              <a:t> stroke, or ischemia-</a:t>
            </a:r>
            <a:r>
              <a:rPr lang="it-IT" dirty="0" err="1"/>
              <a:t>driven</a:t>
            </a:r>
            <a:r>
              <a:rPr lang="it-IT" dirty="0"/>
              <a:t> </a:t>
            </a:r>
            <a:r>
              <a:rPr lang="it-IT" dirty="0" err="1"/>
              <a:t>revascularization</a:t>
            </a:r>
            <a:r>
              <a:rPr lang="it-IT" dirty="0"/>
              <a:t>.</a:t>
            </a:r>
          </a:p>
          <a:p>
            <a:r>
              <a:rPr lang="it-IT" dirty="0"/>
              <a:t>The key </a:t>
            </a:r>
            <a:r>
              <a:rPr lang="it-IT" dirty="0" err="1"/>
              <a:t>secondary</a:t>
            </a:r>
            <a:r>
              <a:rPr lang="it-IT" dirty="0"/>
              <a:t> endpoint </a:t>
            </a:r>
            <a:r>
              <a:rPr lang="it-IT" dirty="0" err="1"/>
              <a:t>was</a:t>
            </a:r>
            <a:r>
              <a:rPr lang="it-IT" dirty="0"/>
              <a:t> the composite of </a:t>
            </a:r>
            <a:r>
              <a:rPr lang="it-IT" dirty="0" err="1"/>
              <a:t>cardiovascular</a:t>
            </a:r>
            <a:r>
              <a:rPr lang="it-IT" dirty="0"/>
              <a:t> </a:t>
            </a:r>
            <a:r>
              <a:rPr lang="it-IT" dirty="0" err="1"/>
              <a:t>death</a:t>
            </a:r>
            <a:r>
              <a:rPr lang="it-IT" dirty="0"/>
              <a:t> or myocardial infarction. </a:t>
            </a:r>
          </a:p>
          <a:p>
            <a:r>
              <a:rPr lang="it-IT" dirty="0"/>
              <a:t>The </a:t>
            </a:r>
            <a:r>
              <a:rPr lang="it-IT" dirty="0" err="1"/>
              <a:t>safety</a:t>
            </a:r>
            <a:r>
              <a:rPr lang="it-IT" dirty="0"/>
              <a:t> endpoint </a:t>
            </a:r>
            <a:r>
              <a:rPr lang="it-IT" dirty="0" err="1"/>
              <a:t>was</a:t>
            </a:r>
            <a:r>
              <a:rPr lang="it-IT" dirty="0"/>
              <a:t> the composite of </a:t>
            </a:r>
            <a:r>
              <a:rPr lang="it-IT" dirty="0" err="1"/>
              <a:t>contrast-associated</a:t>
            </a:r>
            <a:r>
              <a:rPr lang="it-IT" dirty="0"/>
              <a:t> acute </a:t>
            </a:r>
            <a:r>
              <a:rPr lang="it-IT" dirty="0" err="1"/>
              <a:t>kidney</a:t>
            </a:r>
            <a:r>
              <a:rPr lang="it-IT" dirty="0"/>
              <a:t> </a:t>
            </a:r>
            <a:r>
              <a:rPr lang="it-IT" dirty="0" err="1"/>
              <a:t>injury</a:t>
            </a:r>
            <a:r>
              <a:rPr lang="it-IT" dirty="0"/>
              <a:t>, stroke, or major </a:t>
            </a:r>
            <a:r>
              <a:rPr lang="it-IT" dirty="0" err="1"/>
              <a:t>bleeding</a:t>
            </a:r>
            <a:r>
              <a:rPr lang="it-IT" dirty="0"/>
              <a:t> </a:t>
            </a:r>
            <a:r>
              <a:rPr lang="it-IT" dirty="0" err="1"/>
              <a:t>according</a:t>
            </a:r>
            <a:r>
              <a:rPr lang="it-IT" dirty="0"/>
              <a:t> to the BARC </a:t>
            </a:r>
            <a:r>
              <a:rPr lang="it-IT" dirty="0" err="1"/>
              <a:t>classification</a:t>
            </a:r>
            <a:r>
              <a:rPr lang="it-IT" dirty="0"/>
              <a:t>.</a:t>
            </a:r>
          </a:p>
          <a:p>
            <a:r>
              <a:rPr lang="it-IT" dirty="0" err="1"/>
              <a:t>Other</a:t>
            </a:r>
            <a:r>
              <a:rPr lang="it-IT" dirty="0"/>
              <a:t> </a:t>
            </a:r>
            <a:r>
              <a:rPr lang="it-IT" dirty="0" err="1"/>
              <a:t>secondary</a:t>
            </a:r>
            <a:r>
              <a:rPr lang="it-IT" dirty="0"/>
              <a:t> endpoints </a:t>
            </a:r>
            <a:r>
              <a:rPr lang="it-IT" dirty="0" err="1"/>
              <a:t>were</a:t>
            </a:r>
            <a:r>
              <a:rPr lang="it-IT" dirty="0"/>
              <a:t> </a:t>
            </a:r>
            <a:r>
              <a:rPr lang="it-IT" dirty="0" err="1"/>
              <a:t>all</a:t>
            </a:r>
            <a:r>
              <a:rPr lang="it-IT" dirty="0"/>
              <a:t> the component of the </a:t>
            </a:r>
            <a:r>
              <a:rPr lang="it-IT" dirty="0" err="1"/>
              <a:t>primary</a:t>
            </a:r>
            <a:r>
              <a:rPr lang="it-IT" dirty="0"/>
              <a:t> and key </a:t>
            </a:r>
            <a:r>
              <a:rPr lang="it-IT" dirty="0" err="1"/>
              <a:t>secondary</a:t>
            </a:r>
            <a:r>
              <a:rPr lang="it-IT" dirty="0"/>
              <a:t> endpoint.</a:t>
            </a:r>
          </a:p>
        </p:txBody>
      </p:sp>
      <p:sp>
        <p:nvSpPr>
          <p:cNvPr id="4" name="Segnaposto numero diapositiva 3"/>
          <p:cNvSpPr>
            <a:spLocks noGrp="1"/>
          </p:cNvSpPr>
          <p:nvPr>
            <p:ph type="sldNum" sz="quarter" idx="5"/>
          </p:nvPr>
        </p:nvSpPr>
        <p:spPr/>
        <p:txBody>
          <a:bodyPr/>
          <a:lstStyle/>
          <a:p>
            <a:fld id="{BA8DCFB2-2FC4-4A48-85D8-914292BD17B8}" type="slidenum">
              <a:rPr lang="en-GB" smtClean="0"/>
              <a:pPr/>
              <a:t>8</a:t>
            </a:fld>
            <a:endParaRPr lang="en-GB"/>
          </a:p>
        </p:txBody>
      </p:sp>
    </p:spTree>
    <p:extLst>
      <p:ext uri="{BB962C8B-B14F-4D97-AF65-F5344CB8AC3E}">
        <p14:creationId xmlns:p14="http://schemas.microsoft.com/office/powerpoint/2010/main" val="397257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Baseline characteristics were comparable between the two groups. </a:t>
            </a:r>
          </a:p>
          <a:p>
            <a:r>
              <a:rPr lang="en-US" noProof="0" dirty="0"/>
              <a:t>Median age was 80 years, almost 20 years higher than in previous trials as a consequence of the inclusion criteria.</a:t>
            </a:r>
          </a:p>
          <a:p>
            <a:r>
              <a:rPr lang="en-US" noProof="0" dirty="0"/>
              <a:t>The rate of female patients was higher than in prior trials being 36% when the usual rate of female in previous studies was around 20%. </a:t>
            </a:r>
          </a:p>
          <a:p>
            <a:r>
              <a:rPr lang="en-US" noProof="0" dirty="0"/>
              <a:t>Again, please note that both STEMI and NSTEMI were included as long as a culprit lesion was clearly identifiable.</a:t>
            </a:r>
          </a:p>
          <a:p>
            <a:r>
              <a:rPr lang="en-US" noProof="0" dirty="0"/>
              <a:t>In the FIRE trial population, 65% of patients were hospitalized for a NSTEMI.</a:t>
            </a:r>
          </a:p>
        </p:txBody>
      </p:sp>
      <p:sp>
        <p:nvSpPr>
          <p:cNvPr id="4" name="Segnaposto numero diapositiva 3"/>
          <p:cNvSpPr>
            <a:spLocks noGrp="1"/>
          </p:cNvSpPr>
          <p:nvPr>
            <p:ph type="sldNum" sz="quarter" idx="5"/>
          </p:nvPr>
        </p:nvSpPr>
        <p:spPr/>
        <p:txBody>
          <a:bodyPr/>
          <a:lstStyle/>
          <a:p>
            <a:fld id="{BA8DCFB2-2FC4-4A48-85D8-914292BD17B8}" type="slidenum">
              <a:rPr lang="en-GB" smtClean="0"/>
              <a:pPr/>
              <a:t>9</a:t>
            </a:fld>
            <a:endParaRPr lang="en-GB"/>
          </a:p>
        </p:txBody>
      </p:sp>
    </p:spTree>
    <p:extLst>
      <p:ext uri="{BB962C8B-B14F-4D97-AF65-F5344CB8AC3E}">
        <p14:creationId xmlns:p14="http://schemas.microsoft.com/office/powerpoint/2010/main" val="249988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Baseline characteristics were comparable between the two groups. </a:t>
            </a:r>
          </a:p>
          <a:p>
            <a:r>
              <a:rPr lang="en-US" noProof="0" dirty="0"/>
              <a:t>Median age was 80 years, almost 20 years higher than in previous trials as a consequence of the inclusion criteria.</a:t>
            </a:r>
          </a:p>
          <a:p>
            <a:r>
              <a:rPr lang="en-US" noProof="0" dirty="0"/>
              <a:t>The rate of female patients was higher than in prior trials being 36% when the usual rate of female in previous studies was around 20%. </a:t>
            </a:r>
          </a:p>
          <a:p>
            <a:r>
              <a:rPr lang="en-US" noProof="0" dirty="0"/>
              <a:t>Again, please note that both STEMI and NSTEMI were included as long as a culprit lesion was clearly identifiable.</a:t>
            </a:r>
          </a:p>
          <a:p>
            <a:r>
              <a:rPr lang="en-US" noProof="0" dirty="0"/>
              <a:t>In the FIRE trial population, 65% of patients were hospitalized for a NSTEMI.</a:t>
            </a:r>
          </a:p>
        </p:txBody>
      </p:sp>
      <p:sp>
        <p:nvSpPr>
          <p:cNvPr id="4" name="Segnaposto numero diapositiva 3"/>
          <p:cNvSpPr>
            <a:spLocks noGrp="1"/>
          </p:cNvSpPr>
          <p:nvPr>
            <p:ph type="sldNum" sz="quarter" idx="5"/>
          </p:nvPr>
        </p:nvSpPr>
        <p:spPr/>
        <p:txBody>
          <a:bodyPr/>
          <a:lstStyle/>
          <a:p>
            <a:fld id="{BA8DCFB2-2FC4-4A48-85D8-914292BD17B8}" type="slidenum">
              <a:rPr lang="en-GB" smtClean="0"/>
              <a:pPr/>
              <a:t>10</a:t>
            </a:fld>
            <a:endParaRPr lang="en-GB"/>
          </a:p>
        </p:txBody>
      </p:sp>
    </p:spTree>
    <p:extLst>
      <p:ext uri="{BB962C8B-B14F-4D97-AF65-F5344CB8AC3E}">
        <p14:creationId xmlns:p14="http://schemas.microsoft.com/office/powerpoint/2010/main" val="105783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A8E61-BB80-1A4E-96CA-14970DD29727}"/>
              </a:ext>
            </a:extLst>
          </p:cNvPr>
          <p:cNvSpPr>
            <a:spLocks noGrp="1"/>
          </p:cNvSpPr>
          <p:nvPr>
            <p:ph type="ctrTitle"/>
          </p:nvPr>
        </p:nvSpPr>
        <p:spPr>
          <a:xfrm>
            <a:off x="1524000" y="1121833"/>
            <a:ext cx="9144000" cy="2387600"/>
          </a:xfrm>
        </p:spPr>
        <p:txBody>
          <a:bodyPr anchor="b"/>
          <a:lstStyle>
            <a:lvl1pPr algn="ctr">
              <a:defRPr sz="8000"/>
            </a:lvl1pPr>
          </a:lstStyle>
          <a:p>
            <a:r>
              <a:rPr lang="fr-FR"/>
              <a:t>Modifiez le style du titre</a:t>
            </a:r>
          </a:p>
        </p:txBody>
      </p:sp>
      <p:sp>
        <p:nvSpPr>
          <p:cNvPr id="3" name="Sous-titre 2">
            <a:extLst>
              <a:ext uri="{FF2B5EF4-FFF2-40B4-BE49-F238E27FC236}">
                <a16:creationId xmlns:a16="http://schemas.microsoft.com/office/drawing/2014/main" id="{168FE508-F482-5B43-9361-24A65B3D185E}"/>
              </a:ext>
            </a:extLst>
          </p:cNvPr>
          <p:cNvSpPr>
            <a:spLocks noGrp="1"/>
          </p:cNvSpPr>
          <p:nvPr>
            <p:ph type="subTitle" idx="1"/>
          </p:nvPr>
        </p:nvSpPr>
        <p:spPr>
          <a:xfrm>
            <a:off x="1524000" y="3602571"/>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a:t>Cliquez pour modifier le style des sous-titres du masque</a:t>
            </a:r>
          </a:p>
        </p:txBody>
      </p:sp>
    </p:spTree>
    <p:extLst>
      <p:ext uri="{BB962C8B-B14F-4D97-AF65-F5344CB8AC3E}">
        <p14:creationId xmlns:p14="http://schemas.microsoft.com/office/powerpoint/2010/main" val="178765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D2A49-DEC1-496F-8635-6EA00867883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3988ADB-6A68-428D-AC78-A04524A0C7EA}"/>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4" name="Segnaposto piè di pagina 3">
            <a:extLst>
              <a:ext uri="{FF2B5EF4-FFF2-40B4-BE49-F238E27FC236}">
                <a16:creationId xmlns:a16="http://schemas.microsoft.com/office/drawing/2014/main" id="{3944B9B1-151A-469B-BCC6-D311A2C242D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96A3454-9A4C-422E-B46D-D2EB5073917B}"/>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283485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44322C-D323-42BF-BAE0-72D7CE75DE59}"/>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3" name="Segnaposto piè di pagina 2">
            <a:extLst>
              <a:ext uri="{FF2B5EF4-FFF2-40B4-BE49-F238E27FC236}">
                <a16:creationId xmlns:a16="http://schemas.microsoft.com/office/drawing/2014/main" id="{F080ABEE-7FA6-4A89-8BD5-4E0546339AC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072F2BE-D4D0-47D7-B70A-88F8F9ACF73A}"/>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151755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F7188-9B35-4008-B98B-843E49376C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D66E4D1-E034-4589-80DA-1540B38B2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953AADA-AA6D-45F8-B5A0-1DC5480C1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83E00F3-830D-4817-9AE1-C609AEF864D5}"/>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6" name="Segnaposto piè di pagina 5">
            <a:extLst>
              <a:ext uri="{FF2B5EF4-FFF2-40B4-BE49-F238E27FC236}">
                <a16:creationId xmlns:a16="http://schemas.microsoft.com/office/drawing/2014/main" id="{BEE29DDA-9D8E-4707-B551-325AB70FEE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C7F8BC-AE79-4C39-9C36-0CD95DEDB46D}"/>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96723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E86C07-7625-47A7-A654-238D54FA48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5941B76-D3BD-4AE9-8C38-2188DCB39F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65B78E4-F9E0-434D-8CFE-F9A886A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A8105FE-ED3E-4C99-B519-0E13D75E2EFE}"/>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6" name="Segnaposto piè di pagina 5">
            <a:extLst>
              <a:ext uri="{FF2B5EF4-FFF2-40B4-BE49-F238E27FC236}">
                <a16:creationId xmlns:a16="http://schemas.microsoft.com/office/drawing/2014/main" id="{9E2185C2-3662-408F-AE0F-474794C838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AAEE73-4450-4B8E-A033-3EEC768B3A97}"/>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252299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D510E-8429-42A3-92BE-D223B7C3C0AE}"/>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76E28B5-2102-4E18-8C28-C9F9014C497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EA545A8-A0D5-473C-92CF-9B4132712F1D}"/>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5" name="Segnaposto piè di pagina 4">
            <a:extLst>
              <a:ext uri="{FF2B5EF4-FFF2-40B4-BE49-F238E27FC236}">
                <a16:creationId xmlns:a16="http://schemas.microsoft.com/office/drawing/2014/main" id="{786A355A-7DCA-4167-B4E4-0E4EE6ABD3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B9EC57-59F2-44C6-9A10-F90DA824B7F9}"/>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11962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B0A8808-A6CE-4294-BCC6-CEF48315E6B9}"/>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1570DD9-3614-4C29-97A3-A7156242F5F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29BA9E-EE83-436B-8AA3-D3898BA16408}"/>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5" name="Segnaposto piè di pagina 4">
            <a:extLst>
              <a:ext uri="{FF2B5EF4-FFF2-40B4-BE49-F238E27FC236}">
                <a16:creationId xmlns:a16="http://schemas.microsoft.com/office/drawing/2014/main" id="{5E8F1E78-4367-4C02-934E-693EBB5C84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9218DE-CF69-4E70-B6C5-48CBC5F97AD5}"/>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138681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857500"/>
            <a:ext cx="10972800" cy="1143000"/>
          </a:xfrm>
          <a:prstGeom prst="rect">
            <a:avLst/>
          </a:prstGeom>
        </p:spPr>
        <p:txBody>
          <a:bodyPr/>
          <a:lstStyle/>
          <a:p>
            <a:r>
              <a:rPr lang="fr-FR"/>
              <a:t>Cliquez et modifiez le titre</a:t>
            </a:r>
          </a:p>
        </p:txBody>
      </p:sp>
    </p:spTree>
    <p:extLst>
      <p:ext uri="{BB962C8B-B14F-4D97-AF65-F5344CB8AC3E}">
        <p14:creationId xmlns:p14="http://schemas.microsoft.com/office/powerpoint/2010/main" val="162132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B5DAC-3473-9041-994F-892A86A2B24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2E58D6-7F48-FD48-AB8F-768156065F7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4999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438A1-B57C-4E47-A44D-1C73328CAF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FEE8F7-ACB8-3A46-ABA0-52F6482C3C24}"/>
              </a:ext>
            </a:extLst>
          </p:cNvPr>
          <p:cNvSpPr>
            <a:spLocks noGrp="1"/>
          </p:cNvSpPr>
          <p:nvPr>
            <p:ph sz="half" idx="1"/>
          </p:nvPr>
        </p:nvSpPr>
        <p:spPr>
          <a:xfrm>
            <a:off x="838200" y="1826685"/>
            <a:ext cx="5156200" cy="434974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42D507-C03B-024E-B463-84566BD75D39}"/>
              </a:ext>
            </a:extLst>
          </p:cNvPr>
          <p:cNvSpPr>
            <a:spLocks noGrp="1"/>
          </p:cNvSpPr>
          <p:nvPr>
            <p:ph sz="half" idx="2"/>
          </p:nvPr>
        </p:nvSpPr>
        <p:spPr>
          <a:xfrm>
            <a:off x="6197600" y="1826685"/>
            <a:ext cx="5156200" cy="434974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0650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35199-82D0-7F41-8257-B56344649B0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CE68F24-A325-A949-AAA8-B96A11B26C91}"/>
              </a:ext>
            </a:extLst>
          </p:cNvPr>
          <p:cNvSpPr>
            <a:spLocks noGrp="1"/>
          </p:cNvSpPr>
          <p:nvPr>
            <p:ph type="dt" sz="half" idx="10"/>
          </p:nvPr>
        </p:nvSpPr>
        <p:spPr>
          <a:xfrm>
            <a:off x="838200" y="6356354"/>
            <a:ext cx="2743200" cy="366183"/>
          </a:xfrm>
          <a:prstGeom prst="rect">
            <a:avLst/>
          </a:prstGeom>
        </p:spPr>
        <p:txBody>
          <a:bodyPr/>
          <a:lstStyle/>
          <a:p>
            <a:fld id="{E83975CD-C838-1146-84A8-88B81E4BD8D4}" type="datetimeFigureOut">
              <a:rPr lang="fr-FR" smtClean="0"/>
              <a:t>09/01/2024</a:t>
            </a:fld>
            <a:endParaRPr lang="fr-FR"/>
          </a:p>
        </p:txBody>
      </p:sp>
      <p:sp>
        <p:nvSpPr>
          <p:cNvPr id="4" name="Espace réservé du pied de page 3">
            <a:extLst>
              <a:ext uri="{FF2B5EF4-FFF2-40B4-BE49-F238E27FC236}">
                <a16:creationId xmlns:a16="http://schemas.microsoft.com/office/drawing/2014/main" id="{045F029F-7D2B-404F-A967-AD7C2877C184}"/>
              </a:ext>
            </a:extLst>
          </p:cNvPr>
          <p:cNvSpPr>
            <a:spLocks noGrp="1"/>
          </p:cNvSpPr>
          <p:nvPr>
            <p:ph type="ftr" sz="quarter" idx="11"/>
          </p:nvPr>
        </p:nvSpPr>
        <p:spPr>
          <a:xfrm>
            <a:off x="4038600" y="6356354"/>
            <a:ext cx="4114800" cy="366183"/>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1D5ECF0C-637D-FF4F-B303-A0683C2367C4}"/>
              </a:ext>
            </a:extLst>
          </p:cNvPr>
          <p:cNvSpPr>
            <a:spLocks noGrp="1"/>
          </p:cNvSpPr>
          <p:nvPr>
            <p:ph type="sldNum" sz="quarter" idx="12"/>
          </p:nvPr>
        </p:nvSpPr>
        <p:spPr>
          <a:xfrm>
            <a:off x="8610600" y="6356354"/>
            <a:ext cx="2743200" cy="366183"/>
          </a:xfrm>
          <a:prstGeom prst="rect">
            <a:avLst/>
          </a:prstGeom>
        </p:spPr>
        <p:txBody>
          <a:bodyPr/>
          <a:lstStyle/>
          <a:p>
            <a:fld id="{0BD0BFB9-5CC1-DD4A-B140-2D045B201530}" type="slidenum">
              <a:rPr lang="fr-FR" smtClean="0"/>
              <a:t>‹N›</a:t>
            </a:fld>
            <a:endParaRPr lang="fr-FR"/>
          </a:p>
        </p:txBody>
      </p:sp>
    </p:spTree>
    <p:extLst>
      <p:ext uri="{BB962C8B-B14F-4D97-AF65-F5344CB8AC3E}">
        <p14:creationId xmlns:p14="http://schemas.microsoft.com/office/powerpoint/2010/main" val="133745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39569-16EE-49C6-AA1A-8EF907A3998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9ED73E6-03EA-491B-B0CF-630299672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980CD9F-D175-476B-BF51-2CBD254A761F}"/>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5" name="Segnaposto piè di pagina 4">
            <a:extLst>
              <a:ext uri="{FF2B5EF4-FFF2-40B4-BE49-F238E27FC236}">
                <a16:creationId xmlns:a16="http://schemas.microsoft.com/office/drawing/2014/main" id="{45127604-D856-4124-B8EA-062F37AD5D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CC06B5-8281-409C-B8F4-FFA701AD6902}"/>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54826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C28EBD-5307-4DCB-B5F0-58309A8BC13B}"/>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8E8434-23D1-450C-8724-7FA0E1B4E3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A04105-917C-4E2B-A85D-00C51CA16A7F}"/>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5" name="Segnaposto piè di pagina 4">
            <a:extLst>
              <a:ext uri="{FF2B5EF4-FFF2-40B4-BE49-F238E27FC236}">
                <a16:creationId xmlns:a16="http://schemas.microsoft.com/office/drawing/2014/main" id="{4BC78E89-D8C6-49C1-91BE-FB3F91C371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925DB8-A90B-4D4C-ABEC-A121EDAD83E0}"/>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395393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87354D-DAF4-4460-907D-6A6295806C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8D9283E-5C09-4A40-8EBE-38846E25D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4619492-F169-4C10-BA99-93B882E944FA}"/>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5" name="Segnaposto piè di pagina 4">
            <a:extLst>
              <a:ext uri="{FF2B5EF4-FFF2-40B4-BE49-F238E27FC236}">
                <a16:creationId xmlns:a16="http://schemas.microsoft.com/office/drawing/2014/main" id="{AAE5D535-0FE6-42D0-BA99-2D1A7745C2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EBEF69-65C2-4DC0-AE2A-DC1AA4548F5F}"/>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226787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76816E-1473-4CDE-835A-7C905382C33E}"/>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980417-7A04-4201-A718-DC0A2B1B272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9A710B2-B5A1-43A1-888D-D920D85D34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8A1A61B-CDF5-43A5-8509-11E49B92A014}"/>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6" name="Segnaposto piè di pagina 5">
            <a:extLst>
              <a:ext uri="{FF2B5EF4-FFF2-40B4-BE49-F238E27FC236}">
                <a16:creationId xmlns:a16="http://schemas.microsoft.com/office/drawing/2014/main" id="{549CE910-C59D-4477-AEDE-F163A5BFC5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CA73B6-9598-4A21-B9F3-ECF7E1B4362E}"/>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129844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06CBAF-45BD-4F9C-8C76-796DEB7DDEF6}"/>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B23C14C-BFB1-41DD-9EBF-4EA6121F5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B038751-ABDB-4E5B-A249-9D17D2DFEA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DFC20B6-BEBA-4591-AA31-893C98962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9F4662B-B268-40FA-9D6D-24A53D56A7C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428EDFA-80BB-4D38-B4CD-76E4186243F2}"/>
              </a:ext>
            </a:extLst>
          </p:cNvPr>
          <p:cNvSpPr>
            <a:spLocks noGrp="1"/>
          </p:cNvSpPr>
          <p:nvPr>
            <p:ph type="dt" sz="half" idx="10"/>
          </p:nvPr>
        </p:nvSpPr>
        <p:spPr/>
        <p:txBody>
          <a:bodyPr/>
          <a:lstStyle/>
          <a:p>
            <a:fld id="{D273425E-B918-4A30-BF26-8F4DC80FFC0D}" type="datetimeFigureOut">
              <a:rPr lang="it-IT" smtClean="0"/>
              <a:t>09/01/2024</a:t>
            </a:fld>
            <a:endParaRPr lang="it-IT"/>
          </a:p>
        </p:txBody>
      </p:sp>
      <p:sp>
        <p:nvSpPr>
          <p:cNvPr id="8" name="Segnaposto piè di pagina 7">
            <a:extLst>
              <a:ext uri="{FF2B5EF4-FFF2-40B4-BE49-F238E27FC236}">
                <a16:creationId xmlns:a16="http://schemas.microsoft.com/office/drawing/2014/main" id="{DA594EC4-53AC-4A0F-B460-D852530EA13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A47E886-2496-416E-9659-122AA254BE61}"/>
              </a:ext>
            </a:extLst>
          </p:cNvPr>
          <p:cNvSpPr>
            <a:spLocks noGrp="1"/>
          </p:cNvSpPr>
          <p:nvPr>
            <p:ph type="sldNum" sz="quarter" idx="12"/>
          </p:nvPr>
        </p:nvSpPr>
        <p:spPr/>
        <p:txBody>
          <a:bodyPr/>
          <a:lstStyle/>
          <a:p>
            <a:fld id="{07C00875-3EF9-476A-BD8A-C36EDEDE6887}" type="slidenum">
              <a:rPr lang="it-IT" smtClean="0"/>
              <a:t>‹N›</a:t>
            </a:fld>
            <a:endParaRPr lang="it-IT"/>
          </a:p>
        </p:txBody>
      </p:sp>
    </p:spTree>
    <p:extLst>
      <p:ext uri="{BB962C8B-B14F-4D97-AF65-F5344CB8AC3E}">
        <p14:creationId xmlns:p14="http://schemas.microsoft.com/office/powerpoint/2010/main" val="2824988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microsoft.com/office/2007/relationships/hdphoto" Target="../media/hdphoto1.wdp"/><Relationship Id="rId2" Type="http://schemas.openxmlformats.org/officeDocument/2006/relationships/slideLayout" Target="../slideLayouts/slideLayout6.xml"/><Relationship Id="rId16"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4299ED0-159C-1349-B327-1508DE7481F2}"/>
              </a:ext>
            </a:extLst>
          </p:cNvPr>
          <p:cNvSpPr>
            <a:spLocks noGrp="1"/>
          </p:cNvSpPr>
          <p:nvPr>
            <p:ph type="title"/>
          </p:nvPr>
        </p:nvSpPr>
        <p:spPr>
          <a:xfrm>
            <a:off x="348343" y="76200"/>
            <a:ext cx="11553372" cy="729344"/>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C8EA7F4-FBB6-8F45-8567-219B0FB0949A}"/>
              </a:ext>
            </a:extLst>
          </p:cNvPr>
          <p:cNvSpPr>
            <a:spLocks noGrp="1"/>
          </p:cNvSpPr>
          <p:nvPr>
            <p:ph type="body" idx="1"/>
          </p:nvPr>
        </p:nvSpPr>
        <p:spPr>
          <a:xfrm>
            <a:off x="348343" y="1130002"/>
            <a:ext cx="11553372" cy="4952275"/>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65205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xStyles>
    <p:titleStyle>
      <a:lvl1pPr algn="l" defTabSz="1219170" rtl="0" eaLnBrk="1" latinLnBrk="0" hangingPunct="1">
        <a:lnSpc>
          <a:spcPct val="90000"/>
        </a:lnSpc>
        <a:spcBef>
          <a:spcPct val="0"/>
        </a:spcBef>
        <a:buNone/>
        <a:defRPr sz="3200" b="0" i="0" kern="1200">
          <a:solidFill>
            <a:schemeClr val="bg1"/>
          </a:solidFill>
          <a:latin typeface="+mn-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2400" kern="1200">
          <a:solidFill>
            <a:schemeClr val="bg2">
              <a:lumMod val="10000"/>
            </a:schemeClr>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400" kern="1200">
          <a:solidFill>
            <a:schemeClr val="bg2">
              <a:lumMod val="10000"/>
            </a:schemeClr>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400" kern="1200">
          <a:solidFill>
            <a:schemeClr val="bg2">
              <a:lumMod val="10000"/>
            </a:schemeClr>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bg2">
              <a:lumMod val="10000"/>
            </a:schemeClr>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bg2">
              <a:lumMod val="10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rgbClr val="45A9BB"/>
            </a:gs>
            <a:gs pos="57000">
              <a:srgbClr val="3293B4"/>
            </a:gs>
            <a:gs pos="27000">
              <a:srgbClr val="0C67A7"/>
            </a:gs>
            <a:gs pos="0">
              <a:srgbClr val="214971"/>
            </a:gs>
            <a:gs pos="100000">
              <a:srgbClr val="CCFFFF"/>
            </a:gs>
          </a:gsLst>
          <a:lin ang="18000000" scaled="0"/>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4FBC993-CE1F-4EAB-9E35-BFE7A932D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DD7BD3-CE54-4C98-9C79-D2372E30A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3425E-B918-4A30-BF26-8F4DC80FFC0D}" type="datetimeFigureOut">
              <a:rPr lang="it-IT" smtClean="0"/>
              <a:t>09/01/2024</a:t>
            </a:fld>
            <a:endParaRPr lang="it-IT"/>
          </a:p>
        </p:txBody>
      </p:sp>
      <p:sp>
        <p:nvSpPr>
          <p:cNvPr id="5" name="Segnaposto piè di pagina 4">
            <a:extLst>
              <a:ext uri="{FF2B5EF4-FFF2-40B4-BE49-F238E27FC236}">
                <a16:creationId xmlns:a16="http://schemas.microsoft.com/office/drawing/2014/main" id="{4ACB44C8-CABE-421F-9ED1-FB020AD076A1}"/>
              </a:ext>
            </a:extLst>
          </p:cNvPr>
          <p:cNvSpPr>
            <a:spLocks noGrp="1"/>
          </p:cNvSpPr>
          <p:nvPr>
            <p:ph type="ftr" sz="quarter" idx="3"/>
          </p:nvPr>
        </p:nvSpPr>
        <p:spPr>
          <a:xfrm>
            <a:off x="337660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D82EC800-5766-4762-9DCE-A38D144C0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00875-3EF9-476A-BD8A-C36EDEDE6887}" type="slidenum">
              <a:rPr lang="it-IT" smtClean="0"/>
              <a:t>‹N›</a:t>
            </a:fld>
            <a:endParaRPr lang="it-IT"/>
          </a:p>
        </p:txBody>
      </p:sp>
      <p:sp>
        <p:nvSpPr>
          <p:cNvPr id="9" name="Rettangolo 8">
            <a:extLst>
              <a:ext uri="{FF2B5EF4-FFF2-40B4-BE49-F238E27FC236}">
                <a16:creationId xmlns:a16="http://schemas.microsoft.com/office/drawing/2014/main" id="{DB639C7C-0035-4C0A-9B06-19EE213B52DA}"/>
              </a:ext>
            </a:extLst>
          </p:cNvPr>
          <p:cNvSpPr/>
          <p:nvPr userDrawn="1"/>
        </p:nvSpPr>
        <p:spPr>
          <a:xfrm>
            <a:off x="79513" y="1063255"/>
            <a:ext cx="12017830" cy="54545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4722568D-E3A3-EA1D-8CBB-31FAC8537AF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2659" t="32919" r="31187" b="41022"/>
          <a:stretch/>
        </p:blipFill>
        <p:spPr>
          <a:xfrm>
            <a:off x="11220823" y="65312"/>
            <a:ext cx="891664" cy="909105"/>
          </a:xfrm>
          <a:prstGeom prst="rect">
            <a:avLst/>
          </a:prstGeom>
        </p:spPr>
      </p:pic>
      <p:pic>
        <p:nvPicPr>
          <p:cNvPr id="2" name="Immagine 1">
            <a:extLst>
              <a:ext uri="{FF2B5EF4-FFF2-40B4-BE49-F238E27FC236}">
                <a16:creationId xmlns:a16="http://schemas.microsoft.com/office/drawing/2014/main" id="{FD2FE17B-E68C-5E24-B98C-DBDEBB7A7783}"/>
              </a:ext>
            </a:extLst>
          </p:cNvPr>
          <p:cNvPicPr>
            <a:picLocks noChangeAspect="1"/>
          </p:cNvPicPr>
          <p:nvPr userDrawn="1"/>
        </p:nvPicPr>
        <p:blipFill rotWithShape="1">
          <a:blip r:embed="rId16">
            <a:extLst>
              <a:ext uri="{BEBA8EAE-BF5A-486C-A8C5-ECC9F3942E4B}">
                <a14:imgProps xmlns:a14="http://schemas.microsoft.com/office/drawing/2010/main">
                  <a14:imgLayer r:embed="rId17">
                    <a14:imgEffect>
                      <a14:backgroundRemoval t="10000" b="90000" l="10000" r="90000">
                        <a14:foregroundMark x1="27899" y1="34679" x2="27899" y2="34679"/>
                        <a14:foregroundMark x1="27899" y1="34679" x2="27899" y2="34679"/>
                        <a14:foregroundMark x1="20672" y1="38480" x2="20672" y2="38480"/>
                        <a14:foregroundMark x1="20672" y1="38480" x2="20672" y2="38480"/>
                        <a14:foregroundMark x1="31261" y1="30523" x2="31261" y2="30523"/>
                        <a14:foregroundMark x1="31261" y1="30523" x2="31261" y2="30523"/>
                        <a14:foregroundMark x1="35294" y1="28622" x2="35294" y2="28622"/>
                        <a14:foregroundMark x1="35294" y1="28622" x2="35294" y2="28622"/>
                        <a14:foregroundMark x1="40504" y1="27197" x2="40504" y2="27197"/>
                        <a14:foregroundMark x1="40504" y1="27197" x2="40504" y2="27197"/>
                        <a14:foregroundMark x1="49244" y1="27197" x2="49244" y2="27197"/>
                        <a14:foregroundMark x1="49244" y1="27197" x2="49244" y2="27197"/>
                        <a14:foregroundMark x1="55126" y1="27553" x2="55126" y2="27553"/>
                        <a14:foregroundMark x1="55126" y1="27553" x2="55126" y2="27553"/>
                        <a14:foregroundMark x1="63361" y1="32660" x2="63361" y2="32660"/>
                        <a14:foregroundMark x1="63361" y1="32660" x2="63361" y2="32660"/>
                        <a14:foregroundMark x1="68571" y1="33135" x2="68571" y2="33135"/>
                        <a14:foregroundMark x1="68571" y1="33135" x2="68571" y2="33135"/>
                        <a14:foregroundMark x1="68908" y1="33729" x2="70756" y2="41568"/>
                        <a14:foregroundMark x1="70756" y1="41568" x2="58655" y2="51900"/>
                        <a14:foregroundMark x1="75294" y1="39905" x2="75294" y2="39905"/>
                        <a14:foregroundMark x1="75294" y1="39905" x2="75294" y2="39905"/>
                        <a14:foregroundMark x1="76471" y1="39311" x2="76471" y2="39311"/>
                        <a14:foregroundMark x1="76471" y1="39311" x2="76471" y2="39311"/>
                        <a14:foregroundMark x1="64706" y1="29216" x2="64706" y2="29216"/>
                        <a14:foregroundMark x1="64706" y1="29216" x2="64706" y2="29216"/>
                        <a14:foregroundMark x1="64370" y1="28860" x2="64370" y2="28860"/>
                        <a14:foregroundMark x1="64370" y1="28860" x2="64370" y2="28860"/>
                        <a14:foregroundMark x1="78824" y1="53207" x2="78824" y2="53207"/>
                        <a14:foregroundMark x1="78824" y1="53207" x2="78824" y2="53207"/>
                        <a14:foregroundMark x1="81345" y1="46556" x2="81345" y2="46556"/>
                        <a14:foregroundMark x1="81345" y1="46556" x2="81345" y2="46556"/>
                        <a14:foregroundMark x1="74118" y1="61876" x2="74118" y2="61876"/>
                        <a14:foregroundMark x1="74118" y1="61876" x2="74118" y2="61876"/>
                        <a14:foregroundMark x1="64538" y1="63302" x2="64538" y2="63302"/>
                        <a14:foregroundMark x1="64538" y1="63302" x2="64538" y2="63302"/>
                        <a14:foregroundMark x1="57647" y1="63302" x2="57647" y2="63302"/>
                        <a14:foregroundMark x1="57647" y1="63302" x2="57647" y2="63302"/>
                        <a14:foregroundMark x1="50252" y1="61164" x2="50252" y2="61164"/>
                        <a14:foregroundMark x1="50252" y1="61164" x2="50252" y2="61164"/>
                        <a14:foregroundMark x1="46555" y1="55463" x2="46555" y2="55463"/>
                        <a14:foregroundMark x1="46555" y1="55463" x2="46555" y2="55463"/>
                        <a14:foregroundMark x1="40168" y1="56651" x2="40168" y2="56651"/>
                        <a14:foregroundMark x1="40168" y1="56651" x2="40168" y2="56651"/>
                        <a14:foregroundMark x1="38655" y1="57245" x2="38655" y2="57245"/>
                        <a14:foregroundMark x1="38655" y1="57245" x2="38655" y2="57245"/>
                        <a14:foregroundMark x1="37143" y1="59739" x2="37143" y2="59739"/>
                        <a14:foregroundMark x1="37143" y1="59739" x2="37143" y2="59739"/>
                        <a14:foregroundMark x1="40672" y1="67102" x2="40672" y2="67102"/>
                        <a14:foregroundMark x1="40672" y1="67102" x2="40672" y2="67102"/>
                        <a14:foregroundMark x1="51597" y1="69952" x2="51597" y2="69952"/>
                        <a14:foregroundMark x1="51597" y1="69952" x2="51597" y2="69952"/>
                        <a14:foregroundMark x1="59832" y1="69715" x2="59832" y2="69715"/>
                        <a14:foregroundMark x1="59832" y1="69715" x2="59832" y2="69715"/>
                        <a14:foregroundMark x1="66218" y1="68171" x2="66218" y2="68171"/>
                        <a14:foregroundMark x1="66218" y1="68171" x2="66218" y2="68171"/>
                        <a14:foregroundMark x1="70420" y1="66508" x2="70420" y2="66508"/>
                        <a14:foregroundMark x1="70420" y1="66508" x2="70420" y2="66508"/>
                        <a14:foregroundMark x1="19664" y1="39905" x2="19664" y2="39905"/>
                        <a14:foregroundMark x1="19664" y1="39905" x2="19664" y2="39905"/>
                        <a14:foregroundMark x1="19160" y1="40499" x2="19160" y2="40499"/>
                        <a14:foregroundMark x1="19160" y1="40499" x2="19160" y2="40499"/>
                      </a14:backgroundRemoval>
                    </a14:imgEffect>
                  </a14:imgLayer>
                </a14:imgProps>
              </a:ext>
              <a:ext uri="{28A0092B-C50C-407E-A947-70E740481C1C}">
                <a14:useLocalDpi xmlns:a14="http://schemas.microsoft.com/office/drawing/2010/main" val="0"/>
              </a:ext>
            </a:extLst>
          </a:blip>
          <a:srcRect l="15605" t="24324" r="15702" b="26666"/>
          <a:stretch/>
        </p:blipFill>
        <p:spPr>
          <a:xfrm>
            <a:off x="79513" y="65312"/>
            <a:ext cx="950893" cy="960068"/>
          </a:xfrm>
          <a:prstGeom prst="rect">
            <a:avLst/>
          </a:prstGeom>
        </p:spPr>
      </p:pic>
    </p:spTree>
    <p:extLst>
      <p:ext uri="{BB962C8B-B14F-4D97-AF65-F5344CB8AC3E}">
        <p14:creationId xmlns:p14="http://schemas.microsoft.com/office/powerpoint/2010/main" val="22307516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50"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41FBA02-FB3E-1269-6A10-801308836662}"/>
              </a:ext>
            </a:extLst>
          </p:cNvPr>
          <p:cNvPicPr>
            <a:picLocks noChangeAspect="1"/>
          </p:cNvPicPr>
          <p:nvPr/>
        </p:nvPicPr>
        <p:blipFill>
          <a:blip r:embed="rId2"/>
          <a:stretch>
            <a:fillRect/>
          </a:stretch>
        </p:blipFill>
        <p:spPr>
          <a:xfrm>
            <a:off x="5204008" y="4218773"/>
            <a:ext cx="2169893" cy="2160000"/>
          </a:xfrm>
          <a:prstGeom prst="rect">
            <a:avLst/>
          </a:prstGeom>
        </p:spPr>
      </p:pic>
      <p:sp>
        <p:nvSpPr>
          <p:cNvPr id="3" name="Titre 2">
            <a:extLst>
              <a:ext uri="{FF2B5EF4-FFF2-40B4-BE49-F238E27FC236}">
                <a16:creationId xmlns:a16="http://schemas.microsoft.com/office/drawing/2014/main" id="{B4F6F529-1D58-344E-8062-9B67F582B7C2}"/>
              </a:ext>
            </a:extLst>
          </p:cNvPr>
          <p:cNvSpPr>
            <a:spLocks noGrp="1"/>
          </p:cNvSpPr>
          <p:nvPr>
            <p:ph type="ctrTitle"/>
          </p:nvPr>
        </p:nvSpPr>
        <p:spPr>
          <a:xfrm>
            <a:off x="97277" y="1470407"/>
            <a:ext cx="11987697" cy="1470025"/>
          </a:xfrm>
        </p:spPr>
        <p:txBody>
          <a:bodyPr>
            <a:noAutofit/>
          </a:bodyPr>
          <a:lstStyle/>
          <a:p>
            <a:pPr>
              <a:lnSpc>
                <a:spcPct val="150000"/>
              </a:lnSpc>
            </a:pPr>
            <a:r>
              <a:rPr lang="en-US" sz="3200" b="1" u="sng" dirty="0">
                <a:latin typeface="Tahoma" panose="020B0604030504040204" pitchFamily="34" charset="0"/>
                <a:ea typeface="Tahoma" panose="020B0604030504040204" pitchFamily="34" charset="0"/>
                <a:cs typeface="Tahoma" panose="020B0604030504040204" pitchFamily="34" charset="0"/>
              </a:rPr>
              <a:t>A</a:t>
            </a:r>
            <a:r>
              <a:rPr lang="en-US" sz="3200" dirty="0">
                <a:latin typeface="Tahoma" panose="020B0604030504040204" pitchFamily="34" charset="0"/>
                <a:ea typeface="Tahoma" panose="020B0604030504040204" pitchFamily="34" charset="0"/>
                <a:cs typeface="Tahoma" panose="020B0604030504040204" pitchFamily="34" charset="0"/>
              </a:rPr>
              <a:t>ngio- or Microcatheter-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a:t>
            </a:r>
            <a:r>
              <a:rPr lang="en-US" sz="3200" dirty="0">
                <a:latin typeface="Tahoma" panose="020B0604030504040204" pitchFamily="34" charset="0"/>
                <a:ea typeface="Tahoma" panose="020B0604030504040204" pitchFamily="34" charset="0"/>
                <a:cs typeface="Tahoma" panose="020B0604030504040204" pitchFamily="34" charset="0"/>
              </a:rPr>
              <a:t>uantified FFR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a:t>
            </a:r>
            <a:r>
              <a:rPr lang="en-US" sz="3200" dirty="0">
                <a:latin typeface="Tahoma" panose="020B0604030504040204" pitchFamily="34" charset="0"/>
                <a:ea typeface="Tahoma" panose="020B0604030504040204" pitchFamily="34" charset="0"/>
                <a:cs typeface="Tahoma" panose="020B0604030504040204" pitchFamily="34" charset="0"/>
              </a:rPr>
              <a:t>irtual PCI versus </a:t>
            </a:r>
            <a:r>
              <a:rPr lang="en-US" sz="3200" b="1" u="sng" dirty="0">
                <a:latin typeface="Tahoma" panose="020B0604030504040204" pitchFamily="34" charset="0"/>
                <a:ea typeface="Tahoma" panose="020B0604030504040204" pitchFamily="34" charset="0"/>
                <a:cs typeface="Tahoma" panose="020B0604030504040204" pitchFamily="34" charset="0"/>
              </a:rPr>
              <a:t>A</a:t>
            </a:r>
            <a:r>
              <a:rPr lang="en-US" sz="3200" dirty="0">
                <a:latin typeface="Tahoma" panose="020B0604030504040204" pitchFamily="34" charset="0"/>
                <a:ea typeface="Tahoma" panose="020B0604030504040204" pitchFamily="34" charset="0"/>
                <a:cs typeface="Tahoma" panose="020B0604030504040204" pitchFamily="34" charset="0"/>
              </a:rPr>
              <a:t>ngio-guided PCI in the Achievement of an optimal post-PCI FFR</a:t>
            </a:r>
          </a:p>
        </p:txBody>
      </p:sp>
      <p:sp>
        <p:nvSpPr>
          <p:cNvPr id="4" name="Sous-titre 3">
            <a:extLst>
              <a:ext uri="{FF2B5EF4-FFF2-40B4-BE49-F238E27FC236}">
                <a16:creationId xmlns:a16="http://schemas.microsoft.com/office/drawing/2014/main" id="{FD788DD8-AA53-2B4B-ADF7-BAE6CAA8E0AF}"/>
              </a:ext>
            </a:extLst>
          </p:cNvPr>
          <p:cNvSpPr>
            <a:spLocks noGrp="1"/>
          </p:cNvSpPr>
          <p:nvPr>
            <p:ph type="subTitle" idx="1"/>
          </p:nvPr>
        </p:nvSpPr>
        <p:spPr>
          <a:xfrm>
            <a:off x="3088554" y="3007565"/>
            <a:ext cx="6400800" cy="1752600"/>
          </a:xfrm>
        </p:spPr>
        <p:txBody>
          <a:bodyPr>
            <a:normAutofit/>
          </a:bodyPr>
          <a:lstStyle/>
          <a:p>
            <a:pPr>
              <a:lnSpc>
                <a:spcPct val="150000"/>
              </a:lnSpc>
            </a:pPr>
            <a:r>
              <a:rPr lang="en-US" sz="4000" b="1" dirty="0">
                <a:latin typeface="Tahoma" panose="020B0604030504040204" pitchFamily="34" charset="0"/>
                <a:ea typeface="Tahoma" panose="020B0604030504040204" pitchFamily="34" charset="0"/>
                <a:cs typeface="Tahoma" panose="020B0604030504040204" pitchFamily="34" charset="0"/>
              </a:rPr>
              <a:t>the AQVA II trial</a:t>
            </a:r>
            <a:endParaRPr lang="fr-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378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7EEF82B2-E1F6-BEC8-56A4-3E67324BE2FD}"/>
              </a:ext>
            </a:extLst>
          </p:cNvPr>
          <p:cNvSpPr txBox="1">
            <a:spLocks/>
          </p:cNvSpPr>
          <p:nvPr/>
        </p:nvSpPr>
        <p:spPr bwMode="auto">
          <a:xfrm>
            <a:off x="0" y="0"/>
            <a:ext cx="12192000" cy="1061803"/>
          </a:xfrm>
          <a:prstGeom prst="rect">
            <a:avLst/>
          </a:prstGeom>
          <a:noFill/>
          <a:ln w="9525">
            <a:noFill/>
            <a:miter lim="800000"/>
            <a:headEnd/>
            <a:tailEnd/>
          </a:ln>
        </p:spPr>
        <p:txBody>
          <a:bodyPr vert="horz" wrap="square" lIns="121920" tIns="60960" rIns="121920" bIns="60960" numCol="1" anchor="ctr"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indent="0" algn="ctr">
              <a:buNone/>
            </a:pPr>
            <a:r>
              <a:rPr lang="en-US" sz="4800" b="1" kern="0" dirty="0">
                <a:latin typeface="Tahoma" panose="020B0604030504040204" pitchFamily="34" charset="0"/>
                <a:ea typeface="Tahoma" panose="020B0604030504040204" pitchFamily="34" charset="0"/>
                <a:cs typeface="Tahoma" panose="020B0604030504040204" pitchFamily="34" charset="0"/>
              </a:rPr>
              <a:t>Vessels Characteristics</a:t>
            </a:r>
          </a:p>
        </p:txBody>
      </p:sp>
      <p:sp>
        <p:nvSpPr>
          <p:cNvPr id="12" name="CasellaDiTesto 11">
            <a:extLst>
              <a:ext uri="{FF2B5EF4-FFF2-40B4-BE49-F238E27FC236}">
                <a16:creationId xmlns:a16="http://schemas.microsoft.com/office/drawing/2014/main" id="{F1E9550D-9769-8D0C-EF2B-FFDE826D9BB0}"/>
              </a:ext>
            </a:extLst>
          </p:cNvPr>
          <p:cNvSpPr txBox="1"/>
          <p:nvPr/>
        </p:nvSpPr>
        <p:spPr>
          <a:xfrm>
            <a:off x="96486" y="1062141"/>
            <a:ext cx="11972717" cy="420564"/>
          </a:xfrm>
          <a:prstGeom prst="rect">
            <a:avLst/>
          </a:prstGeom>
          <a:noFill/>
        </p:spPr>
        <p:txBody>
          <a:bodyPr wrap="square" rtlCol="0">
            <a:spAutoFit/>
          </a:bodyPr>
          <a:lstStyle/>
          <a:p>
            <a:pPr algn="ctr"/>
            <a:r>
              <a:rPr lang="en-US" sz="2133" dirty="0">
                <a:solidFill>
                  <a:srgbClr val="1E4E79"/>
                </a:solidFill>
                <a:latin typeface="Tahoma" panose="020B0604030504040204" pitchFamily="34" charset="0"/>
                <a:ea typeface="Tahoma" panose="020B0604030504040204" pitchFamily="34" charset="0"/>
                <a:cs typeface="Tahoma" panose="020B0604030504040204" pitchFamily="34" charset="0"/>
              </a:rPr>
              <a:t>No differences between physiology groups</a:t>
            </a:r>
          </a:p>
        </p:txBody>
      </p:sp>
      <p:graphicFrame>
        <p:nvGraphicFramePr>
          <p:cNvPr id="2" name="Tabella 1">
            <a:extLst>
              <a:ext uri="{FF2B5EF4-FFF2-40B4-BE49-F238E27FC236}">
                <a16:creationId xmlns:a16="http://schemas.microsoft.com/office/drawing/2014/main" id="{E6164E0B-CD7A-DD64-8DCF-75357BCAD102}"/>
              </a:ext>
            </a:extLst>
          </p:cNvPr>
          <p:cNvGraphicFramePr>
            <a:graphicFrameLocks noGrp="1"/>
          </p:cNvGraphicFramePr>
          <p:nvPr>
            <p:extLst>
              <p:ext uri="{D42A27DB-BD31-4B8C-83A1-F6EECF244321}">
                <p14:modId xmlns:p14="http://schemas.microsoft.com/office/powerpoint/2010/main" val="3447180208"/>
              </p:ext>
            </p:extLst>
          </p:nvPr>
        </p:nvGraphicFramePr>
        <p:xfrm>
          <a:off x="199492" y="1567531"/>
          <a:ext cx="5661423" cy="4288328"/>
        </p:xfrm>
        <a:graphic>
          <a:graphicData uri="http://schemas.openxmlformats.org/drawingml/2006/table">
            <a:tbl>
              <a:tblPr firstRow="1" firstCol="1" bandRow="1">
                <a:tableStyleId>{5C22544A-7EE6-4342-B048-85BDC9FD1C3A}</a:tableStyleId>
              </a:tblPr>
              <a:tblGrid>
                <a:gridCol w="1635491">
                  <a:extLst>
                    <a:ext uri="{9D8B030D-6E8A-4147-A177-3AD203B41FA5}">
                      <a16:colId xmlns:a16="http://schemas.microsoft.com/office/drawing/2014/main" val="1242000090"/>
                    </a:ext>
                  </a:extLst>
                </a:gridCol>
                <a:gridCol w="1635491">
                  <a:extLst>
                    <a:ext uri="{9D8B030D-6E8A-4147-A177-3AD203B41FA5}">
                      <a16:colId xmlns:a16="http://schemas.microsoft.com/office/drawing/2014/main" val="3250072684"/>
                    </a:ext>
                  </a:extLst>
                </a:gridCol>
                <a:gridCol w="1645313">
                  <a:extLst>
                    <a:ext uri="{9D8B030D-6E8A-4147-A177-3AD203B41FA5}">
                      <a16:colId xmlns:a16="http://schemas.microsoft.com/office/drawing/2014/main" val="1344197893"/>
                    </a:ext>
                  </a:extLst>
                </a:gridCol>
                <a:gridCol w="745128">
                  <a:extLst>
                    <a:ext uri="{9D8B030D-6E8A-4147-A177-3AD203B41FA5}">
                      <a16:colId xmlns:a16="http://schemas.microsoft.com/office/drawing/2014/main" val="1164462188"/>
                    </a:ext>
                  </a:extLst>
                </a:gridCol>
              </a:tblGrid>
              <a:tr h="823553">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 </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Angiography-based </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(n=111)</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Physiology-based </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(n=220)</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p-value</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1939279714"/>
                  </a:ext>
                </a:extLst>
              </a:tr>
              <a:tr h="543137">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Target vessel, no. (%)</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451388656"/>
                  </a:ext>
                </a:extLst>
              </a:tr>
              <a:tr h="262721">
                <a:tc>
                  <a:txBody>
                    <a:bodyPr/>
                    <a:lstStyle/>
                    <a:p>
                      <a:pPr marL="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LM</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8 (7)</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13 (6)</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rowSpan="4">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0.90</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128145775"/>
                  </a:ext>
                </a:extLst>
              </a:tr>
              <a:tr h="262721">
                <a:tc>
                  <a:txBody>
                    <a:bodyPr/>
                    <a:lstStyle/>
                    <a:p>
                      <a:pPr marL="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LAD</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70 (63)</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139 (63)</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vMerge="1">
                  <a:txBody>
                    <a:bodyPr/>
                    <a:lstStyle/>
                    <a:p>
                      <a:endParaRPr lang="en-US"/>
                    </a:p>
                  </a:txBody>
                  <a:tcPr/>
                </a:tc>
                <a:extLst>
                  <a:ext uri="{0D108BD9-81ED-4DB2-BD59-A6C34878D82A}">
                    <a16:rowId xmlns:a16="http://schemas.microsoft.com/office/drawing/2014/main" val="1407217493"/>
                  </a:ext>
                </a:extLst>
              </a:tr>
              <a:tr h="262721">
                <a:tc>
                  <a:txBody>
                    <a:bodyPr/>
                    <a:lstStyle/>
                    <a:p>
                      <a:pPr marL="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LCx</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14 (13)</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32 (15)</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vMerge="1">
                  <a:txBody>
                    <a:bodyPr/>
                    <a:lstStyle/>
                    <a:p>
                      <a:endParaRPr lang="en-US"/>
                    </a:p>
                  </a:txBody>
                  <a:tcPr/>
                </a:tc>
                <a:extLst>
                  <a:ext uri="{0D108BD9-81ED-4DB2-BD59-A6C34878D82A}">
                    <a16:rowId xmlns:a16="http://schemas.microsoft.com/office/drawing/2014/main" val="2882487326"/>
                  </a:ext>
                </a:extLst>
              </a:tr>
              <a:tr h="262721">
                <a:tc>
                  <a:txBody>
                    <a:bodyPr/>
                    <a:lstStyle/>
                    <a:p>
                      <a:pPr marL="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RCA</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19 (17)</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36 (16)</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vMerge="1">
                  <a:txBody>
                    <a:bodyPr/>
                    <a:lstStyle/>
                    <a:p>
                      <a:endParaRPr lang="en-US"/>
                    </a:p>
                  </a:txBody>
                  <a:tcPr/>
                </a:tc>
                <a:extLst>
                  <a:ext uri="{0D108BD9-81ED-4DB2-BD59-A6C34878D82A}">
                    <a16:rowId xmlns:a16="http://schemas.microsoft.com/office/drawing/2014/main" val="3476434260"/>
                  </a:ext>
                </a:extLst>
              </a:tr>
              <a:tr h="543137">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Quantitative coronary analysis</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856398645"/>
                  </a:ext>
                </a:extLst>
              </a:tr>
              <a:tr h="262721">
                <a:tc>
                  <a:txBody>
                    <a:bodyPr/>
                    <a:lstStyle/>
                    <a:p>
                      <a:pPr>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RVD, mm</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3.25±0.37</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3.22±0.42</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0.57</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286298209"/>
                  </a:ext>
                </a:extLst>
              </a:tr>
              <a:tr h="262721">
                <a:tc>
                  <a:txBody>
                    <a:bodyPr/>
                    <a:lstStyle/>
                    <a:p>
                      <a:pPr>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%DS</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80 [70-90]</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82 [74-90]</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0.11</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548525487"/>
                  </a:ext>
                </a:extLst>
              </a:tr>
              <a:tr h="262721">
                <a:tc>
                  <a:txBody>
                    <a:bodyPr/>
                    <a:lstStyle/>
                    <a:p>
                      <a:pPr>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Lesion length, mm</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30 [20-40]</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31 [22-40]</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0.13</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414721641"/>
                  </a:ext>
                </a:extLst>
              </a:tr>
            </a:tbl>
          </a:graphicData>
        </a:graphic>
      </p:graphicFrame>
      <p:graphicFrame>
        <p:nvGraphicFramePr>
          <p:cNvPr id="4" name="Tabella 3">
            <a:extLst>
              <a:ext uri="{FF2B5EF4-FFF2-40B4-BE49-F238E27FC236}">
                <a16:creationId xmlns:a16="http://schemas.microsoft.com/office/drawing/2014/main" id="{590D3517-DD93-0E18-8126-88902870243B}"/>
              </a:ext>
            </a:extLst>
          </p:cNvPr>
          <p:cNvGraphicFramePr>
            <a:graphicFrameLocks noGrp="1"/>
          </p:cNvGraphicFramePr>
          <p:nvPr>
            <p:extLst>
              <p:ext uri="{D42A27DB-BD31-4B8C-83A1-F6EECF244321}">
                <p14:modId xmlns:p14="http://schemas.microsoft.com/office/powerpoint/2010/main" val="1272036375"/>
              </p:ext>
            </p:extLst>
          </p:nvPr>
        </p:nvGraphicFramePr>
        <p:xfrm>
          <a:off x="6283263" y="1552501"/>
          <a:ext cx="5690203" cy="4281322"/>
        </p:xfrm>
        <a:graphic>
          <a:graphicData uri="http://schemas.openxmlformats.org/drawingml/2006/table">
            <a:tbl>
              <a:tblPr firstRow="1" firstCol="1" bandRow="1">
                <a:tableStyleId>{5C22544A-7EE6-4342-B048-85BDC9FD1C3A}</a:tableStyleId>
              </a:tblPr>
              <a:tblGrid>
                <a:gridCol w="1635491">
                  <a:extLst>
                    <a:ext uri="{9D8B030D-6E8A-4147-A177-3AD203B41FA5}">
                      <a16:colId xmlns:a16="http://schemas.microsoft.com/office/drawing/2014/main" val="1242000090"/>
                    </a:ext>
                  </a:extLst>
                </a:gridCol>
                <a:gridCol w="1635491">
                  <a:extLst>
                    <a:ext uri="{9D8B030D-6E8A-4147-A177-3AD203B41FA5}">
                      <a16:colId xmlns:a16="http://schemas.microsoft.com/office/drawing/2014/main" val="3250072684"/>
                    </a:ext>
                  </a:extLst>
                </a:gridCol>
                <a:gridCol w="1645313">
                  <a:extLst>
                    <a:ext uri="{9D8B030D-6E8A-4147-A177-3AD203B41FA5}">
                      <a16:colId xmlns:a16="http://schemas.microsoft.com/office/drawing/2014/main" val="1344197893"/>
                    </a:ext>
                  </a:extLst>
                </a:gridCol>
                <a:gridCol w="773908">
                  <a:extLst>
                    <a:ext uri="{9D8B030D-6E8A-4147-A177-3AD203B41FA5}">
                      <a16:colId xmlns:a16="http://schemas.microsoft.com/office/drawing/2014/main" val="1164462188"/>
                    </a:ext>
                  </a:extLst>
                </a:gridCol>
              </a:tblGrid>
              <a:tr h="823553">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 </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Angiography-based </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(n=111)</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Physiology-based </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(n=220)</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600" b="1" dirty="0">
                          <a:solidFill>
                            <a:srgbClr val="FEB91A"/>
                          </a:solidFill>
                          <a:effectLst/>
                          <a:latin typeface="Tahoma" panose="020B0604030504040204" pitchFamily="34" charset="0"/>
                          <a:ea typeface="Tahoma" panose="020B0604030504040204" pitchFamily="34" charset="0"/>
                          <a:cs typeface="Tahoma" panose="020B0604030504040204" pitchFamily="34" charset="0"/>
                        </a:rPr>
                        <a:t>p-value</a:t>
                      </a:r>
                      <a:endParaRPr lang="it-IT" sz="2100" b="1"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1939279714"/>
                  </a:ext>
                </a:extLst>
              </a:tr>
              <a:tr h="262721">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Procedural details</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it-IT" sz="2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895817248"/>
                  </a:ext>
                </a:extLst>
              </a:tr>
              <a:tr h="543137">
                <a:tc>
                  <a:txBody>
                    <a:bodyPr/>
                    <a:lstStyle/>
                    <a:p>
                      <a:pPr>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Predilation, no. (%)</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101 (100)</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204 (100)</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0.97</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222325646"/>
                  </a:ext>
                </a:extLst>
              </a:tr>
              <a:tr h="262721">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Nr of stents</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 [1-2]</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 [1-2]</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0.46</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694964401"/>
                  </a:ext>
                </a:extLst>
              </a:tr>
              <a:tr h="262721">
                <a:tc>
                  <a:txBody>
                    <a:bodyPr/>
                    <a:lstStyle/>
                    <a:p>
                      <a:pPr indent="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1</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61 (55)</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137 (62)</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717710059"/>
                  </a:ext>
                </a:extLst>
              </a:tr>
              <a:tr h="262721">
                <a:tc>
                  <a:txBody>
                    <a:bodyPr/>
                    <a:lstStyle/>
                    <a:p>
                      <a:pPr indent="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2</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39 (35)</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54 (26)</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0.17</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196826850"/>
                  </a:ext>
                </a:extLst>
              </a:tr>
              <a:tr h="262721">
                <a:tc>
                  <a:txBody>
                    <a:bodyPr/>
                    <a:lstStyle/>
                    <a:p>
                      <a:pPr indent="111125">
                        <a:lnSpc>
                          <a:spcPct val="115000"/>
                        </a:lnSpc>
                      </a:pPr>
                      <a:r>
                        <a:rPr lang="en-US" sz="1600" b="0">
                          <a:solidFill>
                            <a:srgbClr val="FEB91A"/>
                          </a:solidFill>
                          <a:effectLst/>
                          <a:latin typeface="Tahoma" panose="020B0604030504040204" pitchFamily="34" charset="0"/>
                          <a:ea typeface="Tahoma" panose="020B0604030504040204" pitchFamily="34" charset="0"/>
                          <a:cs typeface="Tahoma" panose="020B0604030504040204" pitchFamily="34" charset="0"/>
                        </a:rPr>
                        <a:t>3+</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11 (10)</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23 (11)</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467981797"/>
                  </a:ext>
                </a:extLst>
              </a:tr>
              <a:tr h="543137">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Total stent length, mm</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40 [28-56]</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36 [24-56]</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0.32</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833492678"/>
                  </a:ext>
                </a:extLst>
              </a:tr>
              <a:tr h="262721">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Stent diameter</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3.5 [3-3.5]</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3.5 [3-3.5]</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0.28</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706766958"/>
                  </a:ext>
                </a:extLst>
              </a:tr>
              <a:tr h="262721">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Postdilation</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110 (99)</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213 (97)</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0.27</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600170439"/>
                  </a:ext>
                </a:extLst>
              </a:tr>
              <a:tr h="262721">
                <a:tc>
                  <a:txBody>
                    <a:bodyPr/>
                    <a:lstStyle/>
                    <a:p>
                      <a:pPr>
                        <a:lnSpc>
                          <a:spcPct val="115000"/>
                        </a:lnSpc>
                      </a:pPr>
                      <a:r>
                        <a:rPr lang="en-US" sz="16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Imaging</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42 (38)</a:t>
                      </a:r>
                      <a:endParaRPr lang="it-IT" sz="2100" b="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68 (31)</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6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0.20</a:t>
                      </a:r>
                      <a:endParaRPr lang="it-IT" sz="21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9944" marR="4994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465046644"/>
                  </a:ext>
                </a:extLst>
              </a:tr>
            </a:tbl>
          </a:graphicData>
        </a:graphic>
      </p:graphicFrame>
      <p:sp>
        <p:nvSpPr>
          <p:cNvPr id="5" name="Rettangolo 4">
            <a:extLst>
              <a:ext uri="{FF2B5EF4-FFF2-40B4-BE49-F238E27FC236}">
                <a16:creationId xmlns:a16="http://schemas.microsoft.com/office/drawing/2014/main" id="{14DCA0E0-AE54-572C-27CE-D73D6F585A77}"/>
              </a:ext>
            </a:extLst>
          </p:cNvPr>
          <p:cNvSpPr/>
          <p:nvPr/>
        </p:nvSpPr>
        <p:spPr bwMode="auto">
          <a:xfrm>
            <a:off x="5107021" y="1582562"/>
            <a:ext cx="752335" cy="4251261"/>
          </a:xfrm>
          <a:prstGeom prst="rect">
            <a:avLst/>
          </a:prstGeom>
          <a:no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 name="Rettangolo 5">
            <a:extLst>
              <a:ext uri="{FF2B5EF4-FFF2-40B4-BE49-F238E27FC236}">
                <a16:creationId xmlns:a16="http://schemas.microsoft.com/office/drawing/2014/main" id="{ADBE4127-2E5F-A0DC-1D09-016BF77EDBEA}"/>
              </a:ext>
            </a:extLst>
          </p:cNvPr>
          <p:cNvSpPr/>
          <p:nvPr/>
        </p:nvSpPr>
        <p:spPr bwMode="auto">
          <a:xfrm>
            <a:off x="11266583" y="1552501"/>
            <a:ext cx="706883" cy="4251261"/>
          </a:xfrm>
          <a:prstGeom prst="rect">
            <a:avLst/>
          </a:prstGeom>
          <a:no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376722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Rectangle 7"/>
          <p:cNvSpPr>
            <a:spLocks noGrp="1" noChangeArrowheads="1"/>
          </p:cNvSpPr>
          <p:nvPr>
            <p:ph type="title"/>
          </p:nvPr>
        </p:nvSpPr>
        <p:spPr>
          <a:xfrm>
            <a:off x="872659" y="18285"/>
            <a:ext cx="10358967" cy="1033664"/>
          </a:xfrm>
        </p:spPr>
        <p:txBody>
          <a:bodyPr anchor="ctr"/>
          <a:lstStyle/>
          <a:p>
            <a:pPr algn="ctr" eaLnBrk="1" hangingPunct="1"/>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Primary Endpoint</a:t>
            </a:r>
          </a:p>
        </p:txBody>
      </p:sp>
      <p:sp>
        <p:nvSpPr>
          <p:cNvPr id="8215" name="Rectangle 4"/>
          <p:cNvSpPr>
            <a:spLocks noChangeArrowheads="1"/>
          </p:cNvSpPr>
          <p:nvPr/>
        </p:nvSpPr>
        <p:spPr bwMode="auto">
          <a:xfrm>
            <a:off x="1524000" y="1326227"/>
            <a:ext cx="9144000" cy="579439"/>
          </a:xfrm>
          <a:prstGeom prst="rect">
            <a:avLst/>
          </a:prstGeom>
          <a:noFill/>
          <a:ln w="9525">
            <a:noFill/>
            <a:miter lim="800000"/>
            <a:headEnd/>
            <a:tailEnd/>
          </a:ln>
        </p:spPr>
        <p:txBody>
          <a:bodyPr lIns="45720" rIns="45720" anchor="ctr"/>
          <a:lstStyle/>
          <a:p>
            <a:pPr algn="ctr" defTabSz="1219170" fontAlgn="base">
              <a:lnSpc>
                <a:spcPct val="90000"/>
              </a:lnSpc>
              <a:spcBef>
                <a:spcPct val="0"/>
              </a:spcBef>
              <a:spcAft>
                <a:spcPct val="0"/>
              </a:spcAft>
              <a:defRPr/>
            </a:pPr>
            <a:r>
              <a:rPr lang="en-US" sz="2400" b="1" i="1" dirty="0">
                <a:solidFill>
                  <a:srgbClr val="1D384C"/>
                </a:solidFill>
                <a:latin typeface="Tahoma" panose="020B0604030504040204" pitchFamily="34" charset="0"/>
                <a:ea typeface="Tahoma" panose="020B0604030504040204" pitchFamily="34" charset="0"/>
                <a:cs typeface="Tahoma" panose="020B0604030504040204" pitchFamily="34" charset="0"/>
              </a:rPr>
              <a:t>Physiology vs Angiography</a:t>
            </a:r>
          </a:p>
        </p:txBody>
      </p:sp>
      <p:sp>
        <p:nvSpPr>
          <p:cNvPr id="20" name="Text Box 76"/>
          <p:cNvSpPr txBox="1">
            <a:spLocks noChangeArrowheads="1"/>
          </p:cNvSpPr>
          <p:nvPr/>
        </p:nvSpPr>
        <p:spPr bwMode="invGray">
          <a:xfrm rot="16200000">
            <a:off x="-702641" y="3374276"/>
            <a:ext cx="2070100" cy="461665"/>
          </a:xfrm>
          <a:prstGeom prst="rect">
            <a:avLst/>
          </a:prstGeom>
          <a:noFill/>
          <a:ln w="9525">
            <a:noFill/>
            <a:miter lim="800000"/>
            <a:headEnd/>
            <a:tailEnd/>
          </a:ln>
        </p:spPr>
        <p:txBody>
          <a:bodyPr>
            <a:spAutoFit/>
          </a:bodyPr>
          <a:lstStyle/>
          <a:p>
            <a:pPr algn="ctr" defTabSz="1219170" fontAlgn="base">
              <a:spcBef>
                <a:spcPct val="0"/>
              </a:spcBef>
              <a:spcAft>
                <a:spcPct val="0"/>
              </a:spcAft>
              <a:defRPr/>
            </a:pPr>
            <a:r>
              <a:rPr lang="en-US" sz="2400" b="1" dirty="0">
                <a:solidFill>
                  <a:srgbClr val="1D384C"/>
                </a:solidFill>
                <a:latin typeface="Arial" charset="0"/>
                <a:ea typeface="MS PGothic" pitchFamily="34" charset="-128"/>
                <a:cs typeface="Arial" charset="0"/>
                <a:sym typeface="Symbol" pitchFamily="18" charset="2"/>
              </a:rPr>
              <a:t>Percentage</a:t>
            </a:r>
            <a:endParaRPr lang="en-US" sz="2400" b="1" dirty="0">
              <a:solidFill>
                <a:srgbClr val="1D384C"/>
              </a:solidFill>
              <a:latin typeface="Arial" charset="0"/>
              <a:ea typeface="MS PGothic" pitchFamily="34" charset="-128"/>
              <a:cs typeface="Arial" charset="0"/>
            </a:endParaRPr>
          </a:p>
        </p:txBody>
      </p:sp>
      <p:pic>
        <p:nvPicPr>
          <p:cNvPr id="2" name="Immagine 1">
            <a:extLst>
              <a:ext uri="{FF2B5EF4-FFF2-40B4-BE49-F238E27FC236}">
                <a16:creationId xmlns:a16="http://schemas.microsoft.com/office/drawing/2014/main" id="{8CD14026-F336-E37E-9358-E10712D0F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02" y="2179944"/>
            <a:ext cx="11780196" cy="42853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1957E8E7-B971-765A-03E0-727ECDF93817}"/>
              </a:ext>
            </a:extLst>
          </p:cNvPr>
          <p:cNvGraphicFramePr>
            <a:graphicFrameLocks noGrp="1"/>
          </p:cNvGraphicFramePr>
          <p:nvPr>
            <p:extLst>
              <p:ext uri="{D42A27DB-BD31-4B8C-83A1-F6EECF244321}">
                <p14:modId xmlns:p14="http://schemas.microsoft.com/office/powerpoint/2010/main" val="1337099813"/>
              </p:ext>
            </p:extLst>
          </p:nvPr>
        </p:nvGraphicFramePr>
        <p:xfrm>
          <a:off x="111890" y="1703720"/>
          <a:ext cx="6627586" cy="4757632"/>
        </p:xfrm>
        <a:graphic>
          <a:graphicData uri="http://schemas.openxmlformats.org/drawingml/2006/table">
            <a:tbl>
              <a:tblPr firstRow="1" firstCol="1" bandRow="1">
                <a:tableStyleId>{5C22544A-7EE6-4342-B048-85BDC9FD1C3A}</a:tableStyleId>
              </a:tblPr>
              <a:tblGrid>
                <a:gridCol w="1366744">
                  <a:extLst>
                    <a:ext uri="{9D8B030D-6E8A-4147-A177-3AD203B41FA5}">
                      <a16:colId xmlns:a16="http://schemas.microsoft.com/office/drawing/2014/main" val="1079613223"/>
                    </a:ext>
                  </a:extLst>
                </a:gridCol>
                <a:gridCol w="2148008">
                  <a:extLst>
                    <a:ext uri="{9D8B030D-6E8A-4147-A177-3AD203B41FA5}">
                      <a16:colId xmlns:a16="http://schemas.microsoft.com/office/drawing/2014/main" val="2028375524"/>
                    </a:ext>
                  </a:extLst>
                </a:gridCol>
                <a:gridCol w="2062959">
                  <a:extLst>
                    <a:ext uri="{9D8B030D-6E8A-4147-A177-3AD203B41FA5}">
                      <a16:colId xmlns:a16="http://schemas.microsoft.com/office/drawing/2014/main" val="1010882880"/>
                    </a:ext>
                  </a:extLst>
                </a:gridCol>
                <a:gridCol w="1049875">
                  <a:extLst>
                    <a:ext uri="{9D8B030D-6E8A-4147-A177-3AD203B41FA5}">
                      <a16:colId xmlns:a16="http://schemas.microsoft.com/office/drawing/2014/main" val="3934301811"/>
                    </a:ext>
                  </a:extLst>
                </a:gridCol>
              </a:tblGrid>
              <a:tr h="1954255">
                <a:tc>
                  <a:txBody>
                    <a:bodyPr/>
                    <a:lstStyle/>
                    <a:p>
                      <a:pPr algn="ctr">
                        <a:lnSpc>
                          <a:spcPct val="115000"/>
                        </a:lnSpc>
                        <a:spcAft>
                          <a:spcPts val="1000"/>
                        </a:spcAft>
                      </a:pP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Angiography</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(n=101)</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Physiology</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(n=204)</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spcAft>
                          <a:spcPts val="1000"/>
                        </a:spcAft>
                      </a:pPr>
                      <a:r>
                        <a:rPr lang="en-US" sz="2100" kern="1200" dirty="0">
                          <a:solidFill>
                            <a:srgbClr val="FEB91A"/>
                          </a:solidFill>
                          <a:effectLst/>
                          <a:latin typeface="Tahoma" panose="020B0604030504040204" pitchFamily="34" charset="0"/>
                          <a:ea typeface="Tahoma" panose="020B0604030504040204" pitchFamily="34" charset="0"/>
                          <a:cs typeface="Tahoma" panose="020B0604030504040204" pitchFamily="34" charset="0"/>
                        </a:rPr>
                        <a:t>p-value</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3975214566"/>
                  </a:ext>
                </a:extLst>
              </a:tr>
              <a:tr h="934459">
                <a:tc>
                  <a:txBody>
                    <a:bodyPr/>
                    <a:lstStyle/>
                    <a:p>
                      <a:pPr>
                        <a:lnSpc>
                          <a:spcPct val="115000"/>
                        </a:lnSpc>
                        <a:spcAft>
                          <a:spcPts val="1000"/>
                        </a:spcAft>
                      </a:pPr>
                      <a:r>
                        <a:rPr lang="en-US" sz="2100" b="0">
                          <a:solidFill>
                            <a:srgbClr val="FEB91A"/>
                          </a:solidFill>
                          <a:effectLst/>
                          <a:latin typeface="Tahoma" panose="020B0604030504040204" pitchFamily="34" charset="0"/>
                          <a:ea typeface="Tahoma" panose="020B0604030504040204" pitchFamily="34" charset="0"/>
                          <a:cs typeface="Tahoma" panose="020B0604030504040204" pitchFamily="34" charset="0"/>
                        </a:rPr>
                        <a:t>Pd/Pa</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[0.91-0.96]</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0.95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[0.93-0.97]</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&lt;0.01</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276427529"/>
                  </a:ext>
                </a:extLst>
              </a:tr>
              <a:tr h="934459">
                <a:tc>
                  <a:txBody>
                    <a:bodyPr/>
                    <a:lstStyle/>
                    <a:p>
                      <a:pPr>
                        <a:lnSpc>
                          <a:spcPct val="115000"/>
                        </a:lnSpc>
                        <a:spcAft>
                          <a:spcPts val="1000"/>
                        </a:spcAft>
                      </a:pPr>
                      <a:r>
                        <a:rPr lang="en-US" sz="2100" b="0">
                          <a:solidFill>
                            <a:srgbClr val="FEB91A"/>
                          </a:solidFill>
                          <a:effectLst/>
                          <a:latin typeface="Tahoma" panose="020B0604030504040204" pitchFamily="34" charset="0"/>
                          <a:ea typeface="Tahoma" panose="020B0604030504040204" pitchFamily="34" charset="0"/>
                          <a:cs typeface="Tahoma" panose="020B0604030504040204" pitchFamily="34" charset="0"/>
                        </a:rPr>
                        <a:t>Resting index</a:t>
                      </a:r>
                      <a:endParaRPr lang="it-IT" sz="21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0.92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[0.89-0.94]</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[0.92-0.96]</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&lt;0.01</a:t>
                      </a:r>
                      <a:endParaRPr lang="it-IT" sz="21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586980328"/>
                  </a:ext>
                </a:extLst>
              </a:tr>
              <a:tr h="934459">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FFR</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0.87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[0.83-0.90]</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0.90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[0.88-0.92]</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&lt;0.01</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307534775"/>
                  </a:ext>
                </a:extLst>
              </a:tr>
            </a:tbl>
          </a:graphicData>
        </a:graphic>
      </p:graphicFrame>
      <p:sp>
        <p:nvSpPr>
          <p:cNvPr id="18" name="CasellaDiTesto 17">
            <a:extLst>
              <a:ext uri="{FF2B5EF4-FFF2-40B4-BE49-F238E27FC236}">
                <a16:creationId xmlns:a16="http://schemas.microsoft.com/office/drawing/2014/main" id="{5A47F475-12FE-35CC-EB0F-7D44BC9004E1}"/>
              </a:ext>
            </a:extLst>
          </p:cNvPr>
          <p:cNvSpPr txBox="1"/>
          <p:nvPr/>
        </p:nvSpPr>
        <p:spPr>
          <a:xfrm>
            <a:off x="9594171" y="5998791"/>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110</a:t>
            </a:r>
          </a:p>
        </p:txBody>
      </p:sp>
      <p:sp>
        <p:nvSpPr>
          <p:cNvPr id="19" name="CasellaDiTesto 18">
            <a:extLst>
              <a:ext uri="{FF2B5EF4-FFF2-40B4-BE49-F238E27FC236}">
                <a16:creationId xmlns:a16="http://schemas.microsoft.com/office/drawing/2014/main" id="{362257DD-4E98-C775-93AA-C64FC3724D59}"/>
              </a:ext>
            </a:extLst>
          </p:cNvPr>
          <p:cNvSpPr txBox="1"/>
          <p:nvPr/>
        </p:nvSpPr>
        <p:spPr>
          <a:xfrm>
            <a:off x="9590188" y="5524669"/>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120</a:t>
            </a:r>
          </a:p>
        </p:txBody>
      </p:sp>
      <p:sp>
        <p:nvSpPr>
          <p:cNvPr id="20" name="CasellaDiTesto 19">
            <a:extLst>
              <a:ext uri="{FF2B5EF4-FFF2-40B4-BE49-F238E27FC236}">
                <a16:creationId xmlns:a16="http://schemas.microsoft.com/office/drawing/2014/main" id="{A7025D9C-81DD-05E9-7A58-6CE4FDDEF16E}"/>
              </a:ext>
            </a:extLst>
          </p:cNvPr>
          <p:cNvSpPr txBox="1"/>
          <p:nvPr/>
        </p:nvSpPr>
        <p:spPr>
          <a:xfrm>
            <a:off x="9615849" y="5042558"/>
            <a:ext cx="5212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130</a:t>
            </a:r>
          </a:p>
        </p:txBody>
      </p:sp>
      <p:sp>
        <p:nvSpPr>
          <p:cNvPr id="21" name="CasellaDiTesto 20">
            <a:extLst>
              <a:ext uri="{FF2B5EF4-FFF2-40B4-BE49-F238E27FC236}">
                <a16:creationId xmlns:a16="http://schemas.microsoft.com/office/drawing/2014/main" id="{FCC1B8D5-2C41-E2E0-E80F-8BABBA07FC7F}"/>
              </a:ext>
            </a:extLst>
          </p:cNvPr>
          <p:cNvSpPr txBox="1"/>
          <p:nvPr/>
        </p:nvSpPr>
        <p:spPr>
          <a:xfrm>
            <a:off x="9590190" y="4560462"/>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140</a:t>
            </a:r>
          </a:p>
        </p:txBody>
      </p:sp>
      <p:sp>
        <p:nvSpPr>
          <p:cNvPr id="22" name="CasellaDiTesto 21">
            <a:extLst>
              <a:ext uri="{FF2B5EF4-FFF2-40B4-BE49-F238E27FC236}">
                <a16:creationId xmlns:a16="http://schemas.microsoft.com/office/drawing/2014/main" id="{0455E6CC-75E0-F95C-AE1C-77F2799758E7}"/>
              </a:ext>
            </a:extLst>
          </p:cNvPr>
          <p:cNvSpPr txBox="1"/>
          <p:nvPr/>
        </p:nvSpPr>
        <p:spPr>
          <a:xfrm>
            <a:off x="9586207" y="4086339"/>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150</a:t>
            </a:r>
          </a:p>
        </p:txBody>
      </p:sp>
      <p:sp>
        <p:nvSpPr>
          <p:cNvPr id="23" name="CasellaDiTesto 22">
            <a:extLst>
              <a:ext uri="{FF2B5EF4-FFF2-40B4-BE49-F238E27FC236}">
                <a16:creationId xmlns:a16="http://schemas.microsoft.com/office/drawing/2014/main" id="{91063C7B-618F-3EE2-D1AF-E9D5BB208D98}"/>
              </a:ext>
            </a:extLst>
          </p:cNvPr>
          <p:cNvSpPr txBox="1"/>
          <p:nvPr/>
        </p:nvSpPr>
        <p:spPr>
          <a:xfrm>
            <a:off x="9583977" y="3624151"/>
            <a:ext cx="5212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160</a:t>
            </a:r>
          </a:p>
        </p:txBody>
      </p:sp>
      <p:sp>
        <p:nvSpPr>
          <p:cNvPr id="24" name="CasellaDiTesto 23">
            <a:extLst>
              <a:ext uri="{FF2B5EF4-FFF2-40B4-BE49-F238E27FC236}">
                <a16:creationId xmlns:a16="http://schemas.microsoft.com/office/drawing/2014/main" id="{2A1D4352-A7CF-67ED-5E0B-D669A48F498C}"/>
              </a:ext>
            </a:extLst>
          </p:cNvPr>
          <p:cNvSpPr txBox="1"/>
          <p:nvPr/>
        </p:nvSpPr>
        <p:spPr>
          <a:xfrm>
            <a:off x="9590191" y="3142055"/>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170</a:t>
            </a:r>
          </a:p>
        </p:txBody>
      </p:sp>
      <p:sp>
        <p:nvSpPr>
          <p:cNvPr id="25" name="CasellaDiTesto 24">
            <a:extLst>
              <a:ext uri="{FF2B5EF4-FFF2-40B4-BE49-F238E27FC236}">
                <a16:creationId xmlns:a16="http://schemas.microsoft.com/office/drawing/2014/main" id="{9F44626B-BE3C-E21C-FAE6-E7FE3455A178}"/>
              </a:ext>
            </a:extLst>
          </p:cNvPr>
          <p:cNvSpPr txBox="1"/>
          <p:nvPr/>
        </p:nvSpPr>
        <p:spPr>
          <a:xfrm>
            <a:off x="9602144" y="2667933"/>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180</a:t>
            </a:r>
          </a:p>
        </p:txBody>
      </p:sp>
      <p:sp>
        <p:nvSpPr>
          <p:cNvPr id="26" name="CasellaDiTesto 25">
            <a:extLst>
              <a:ext uri="{FF2B5EF4-FFF2-40B4-BE49-F238E27FC236}">
                <a16:creationId xmlns:a16="http://schemas.microsoft.com/office/drawing/2014/main" id="{E42E134D-A81C-5CEB-AD69-950D15CFF424}"/>
              </a:ext>
            </a:extLst>
          </p:cNvPr>
          <p:cNvSpPr txBox="1"/>
          <p:nvPr/>
        </p:nvSpPr>
        <p:spPr>
          <a:xfrm>
            <a:off x="9635773" y="2185822"/>
            <a:ext cx="5212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190</a:t>
            </a:r>
          </a:p>
        </p:txBody>
      </p:sp>
      <p:sp>
        <p:nvSpPr>
          <p:cNvPr id="27" name="CasellaDiTesto 26">
            <a:extLst>
              <a:ext uri="{FF2B5EF4-FFF2-40B4-BE49-F238E27FC236}">
                <a16:creationId xmlns:a16="http://schemas.microsoft.com/office/drawing/2014/main" id="{076AD307-0B6B-EE4B-5817-112C9CC76476}"/>
              </a:ext>
            </a:extLst>
          </p:cNvPr>
          <p:cNvSpPr txBox="1"/>
          <p:nvPr/>
        </p:nvSpPr>
        <p:spPr>
          <a:xfrm>
            <a:off x="9591632" y="1703719"/>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200</a:t>
            </a:r>
          </a:p>
        </p:txBody>
      </p:sp>
      <p:sp>
        <p:nvSpPr>
          <p:cNvPr id="8217" name="Rettangolo 8216">
            <a:extLst>
              <a:ext uri="{FF2B5EF4-FFF2-40B4-BE49-F238E27FC236}">
                <a16:creationId xmlns:a16="http://schemas.microsoft.com/office/drawing/2014/main" id="{A08450C4-423A-B1BC-5843-32918A228C16}"/>
              </a:ext>
            </a:extLst>
          </p:cNvPr>
          <p:cNvSpPr/>
          <p:nvPr/>
        </p:nvSpPr>
        <p:spPr bwMode="auto">
          <a:xfrm>
            <a:off x="10444100" y="3188675"/>
            <a:ext cx="240000" cy="240000"/>
          </a:xfrm>
          <a:prstGeom prst="rect">
            <a:avLst/>
          </a:prstGeom>
          <a:solidFill>
            <a:srgbClr val="FFB3B3"/>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218" name="Rettangolo 8217">
            <a:extLst>
              <a:ext uri="{FF2B5EF4-FFF2-40B4-BE49-F238E27FC236}">
                <a16:creationId xmlns:a16="http://schemas.microsoft.com/office/drawing/2014/main" id="{FD894C55-2AC3-F1EE-290D-67966061C848}"/>
              </a:ext>
            </a:extLst>
          </p:cNvPr>
          <p:cNvSpPr/>
          <p:nvPr/>
        </p:nvSpPr>
        <p:spPr bwMode="auto">
          <a:xfrm>
            <a:off x="10942140" y="4610067"/>
            <a:ext cx="240000" cy="240000"/>
          </a:xfrm>
          <a:prstGeom prst="rect">
            <a:avLst/>
          </a:prstGeom>
          <a:solidFill>
            <a:srgbClr val="DDE3D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8219" name="Connettore diritto 8218">
            <a:extLst>
              <a:ext uri="{FF2B5EF4-FFF2-40B4-BE49-F238E27FC236}">
                <a16:creationId xmlns:a16="http://schemas.microsoft.com/office/drawing/2014/main" id="{F9DE3894-AB82-E362-4B45-80FC7C19DDD2}"/>
              </a:ext>
            </a:extLst>
          </p:cNvPr>
          <p:cNvCxnSpPr/>
          <p:nvPr/>
        </p:nvCxnSpPr>
        <p:spPr bwMode="auto">
          <a:xfrm flipV="1">
            <a:off x="10559353" y="1831260"/>
            <a:ext cx="0" cy="144000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0" name="Connettore diritto 8219">
            <a:extLst>
              <a:ext uri="{FF2B5EF4-FFF2-40B4-BE49-F238E27FC236}">
                <a16:creationId xmlns:a16="http://schemas.microsoft.com/office/drawing/2014/main" id="{C827921A-D9F6-FABF-44F0-D4C9E6113364}"/>
              </a:ext>
            </a:extLst>
          </p:cNvPr>
          <p:cNvCxnSpPr/>
          <p:nvPr/>
        </p:nvCxnSpPr>
        <p:spPr bwMode="auto">
          <a:xfrm>
            <a:off x="10459987" y="1838360"/>
            <a:ext cx="198733" cy="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1" name="Connettore diritto 8220">
            <a:extLst>
              <a:ext uri="{FF2B5EF4-FFF2-40B4-BE49-F238E27FC236}">
                <a16:creationId xmlns:a16="http://schemas.microsoft.com/office/drawing/2014/main" id="{BDF710EB-BCA9-4574-F4E6-7FEC15C22BA6}"/>
              </a:ext>
            </a:extLst>
          </p:cNvPr>
          <p:cNvCxnSpPr/>
          <p:nvPr/>
        </p:nvCxnSpPr>
        <p:spPr bwMode="auto">
          <a:xfrm flipV="1">
            <a:off x="10559935" y="3400463"/>
            <a:ext cx="0" cy="230400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2" name="Connettore diritto 8221">
            <a:extLst>
              <a:ext uri="{FF2B5EF4-FFF2-40B4-BE49-F238E27FC236}">
                <a16:creationId xmlns:a16="http://schemas.microsoft.com/office/drawing/2014/main" id="{9ABF6ABC-4212-0E3B-6006-EA363AD0DFD3}"/>
              </a:ext>
            </a:extLst>
          </p:cNvPr>
          <p:cNvCxnSpPr/>
          <p:nvPr/>
        </p:nvCxnSpPr>
        <p:spPr bwMode="auto">
          <a:xfrm>
            <a:off x="10464611" y="5716406"/>
            <a:ext cx="198733" cy="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3" name="Connettore diritto 8222">
            <a:extLst>
              <a:ext uri="{FF2B5EF4-FFF2-40B4-BE49-F238E27FC236}">
                <a16:creationId xmlns:a16="http://schemas.microsoft.com/office/drawing/2014/main" id="{464BD5D3-5B15-9F51-BAFD-04E7114832B0}"/>
              </a:ext>
            </a:extLst>
          </p:cNvPr>
          <p:cNvCxnSpPr/>
          <p:nvPr/>
        </p:nvCxnSpPr>
        <p:spPr bwMode="auto">
          <a:xfrm flipV="1">
            <a:off x="11076307" y="2896615"/>
            <a:ext cx="0" cy="1776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4" name="Connettore diritto 8223">
            <a:extLst>
              <a:ext uri="{FF2B5EF4-FFF2-40B4-BE49-F238E27FC236}">
                <a16:creationId xmlns:a16="http://schemas.microsoft.com/office/drawing/2014/main" id="{E512E7DC-B19B-39C4-AA38-6B39B60CB601}"/>
              </a:ext>
            </a:extLst>
          </p:cNvPr>
          <p:cNvCxnSpPr/>
          <p:nvPr/>
        </p:nvCxnSpPr>
        <p:spPr bwMode="auto">
          <a:xfrm>
            <a:off x="10976940" y="2899778"/>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5" name="Connettore diritto 8224">
            <a:extLst>
              <a:ext uri="{FF2B5EF4-FFF2-40B4-BE49-F238E27FC236}">
                <a16:creationId xmlns:a16="http://schemas.microsoft.com/office/drawing/2014/main" id="{58740082-B02B-A6DD-AF4B-FDF9EF9AD14E}"/>
              </a:ext>
            </a:extLst>
          </p:cNvPr>
          <p:cNvCxnSpPr/>
          <p:nvPr/>
        </p:nvCxnSpPr>
        <p:spPr bwMode="auto">
          <a:xfrm flipV="1">
            <a:off x="11076888" y="4814923"/>
            <a:ext cx="0" cy="1344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6" name="Connettore diritto 8225">
            <a:extLst>
              <a:ext uri="{FF2B5EF4-FFF2-40B4-BE49-F238E27FC236}">
                <a16:creationId xmlns:a16="http://schemas.microsoft.com/office/drawing/2014/main" id="{D9DC9692-41A4-E005-3593-478707FEC693}"/>
              </a:ext>
            </a:extLst>
          </p:cNvPr>
          <p:cNvCxnSpPr/>
          <p:nvPr/>
        </p:nvCxnSpPr>
        <p:spPr bwMode="auto">
          <a:xfrm>
            <a:off x="10981564" y="6152967"/>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7" name="CasellaDiTesto 8236">
            <a:extLst>
              <a:ext uri="{FF2B5EF4-FFF2-40B4-BE49-F238E27FC236}">
                <a16:creationId xmlns:a16="http://schemas.microsoft.com/office/drawing/2014/main" id="{15A04789-B6C6-94DA-BF4F-6E5B4B48E9B3}"/>
              </a:ext>
            </a:extLst>
          </p:cNvPr>
          <p:cNvSpPr txBox="1"/>
          <p:nvPr/>
        </p:nvSpPr>
        <p:spPr>
          <a:xfrm>
            <a:off x="10409412" y="2396105"/>
            <a:ext cx="790601"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P&lt;0.01</a:t>
            </a:r>
          </a:p>
        </p:txBody>
      </p:sp>
      <p:sp>
        <p:nvSpPr>
          <p:cNvPr id="8239" name="CasellaDiTesto 8238">
            <a:extLst>
              <a:ext uri="{FF2B5EF4-FFF2-40B4-BE49-F238E27FC236}">
                <a16:creationId xmlns:a16="http://schemas.microsoft.com/office/drawing/2014/main" id="{FF57C91B-52B6-EBFD-C6EE-F4303B243423}"/>
              </a:ext>
            </a:extLst>
          </p:cNvPr>
          <p:cNvSpPr txBox="1"/>
          <p:nvPr/>
        </p:nvSpPr>
        <p:spPr>
          <a:xfrm>
            <a:off x="10041651" y="6094386"/>
            <a:ext cx="651140"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Angio</a:t>
            </a:r>
          </a:p>
        </p:txBody>
      </p:sp>
      <p:sp>
        <p:nvSpPr>
          <p:cNvPr id="8240" name="CasellaDiTesto 8239">
            <a:extLst>
              <a:ext uri="{FF2B5EF4-FFF2-40B4-BE49-F238E27FC236}">
                <a16:creationId xmlns:a16="http://schemas.microsoft.com/office/drawing/2014/main" id="{7EB62BD3-CC9E-9690-95FD-61BF9B26C934}"/>
              </a:ext>
            </a:extLst>
          </p:cNvPr>
          <p:cNvSpPr txBox="1"/>
          <p:nvPr/>
        </p:nvSpPr>
        <p:spPr>
          <a:xfrm>
            <a:off x="10695829" y="6094386"/>
            <a:ext cx="713593"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Physio</a:t>
            </a:r>
          </a:p>
        </p:txBody>
      </p:sp>
      <p:sp>
        <p:nvSpPr>
          <p:cNvPr id="8244" name="Text Box 76">
            <a:extLst>
              <a:ext uri="{FF2B5EF4-FFF2-40B4-BE49-F238E27FC236}">
                <a16:creationId xmlns:a16="http://schemas.microsoft.com/office/drawing/2014/main" id="{9D3FEFBC-CA03-0029-5D0D-953A017B271C}"/>
              </a:ext>
            </a:extLst>
          </p:cNvPr>
          <p:cNvSpPr txBox="1">
            <a:spLocks noChangeArrowheads="1"/>
          </p:cNvSpPr>
          <p:nvPr/>
        </p:nvSpPr>
        <p:spPr bwMode="invGray">
          <a:xfrm rot="16200000">
            <a:off x="7950147" y="4078001"/>
            <a:ext cx="2993668" cy="461665"/>
          </a:xfrm>
          <a:prstGeom prst="rect">
            <a:avLst/>
          </a:prstGeom>
          <a:noFill/>
          <a:ln w="9525">
            <a:noFill/>
            <a:miter lim="800000"/>
            <a:headEnd/>
            <a:tailEnd/>
          </a:ln>
        </p:spPr>
        <p:txBody>
          <a:bodyPr wrap="square">
            <a:spAutoFit/>
          </a:bodyPr>
          <a:lstStyle/>
          <a:p>
            <a:pPr algn="ctr" defTabSz="1219170" fontAlgn="base">
              <a:spcBef>
                <a:spcPct val="0"/>
              </a:spcBef>
              <a:spcAft>
                <a:spcPct val="0"/>
              </a:spcAft>
              <a:defRPr/>
            </a:pPr>
            <a:r>
              <a:rPr lang="en-US" sz="2400" b="1" dirty="0">
                <a:latin typeface="Tahoma" panose="020B0604030504040204" pitchFamily="34" charset="0"/>
                <a:ea typeface="Tahoma" panose="020B0604030504040204" pitchFamily="34" charset="0"/>
                <a:cs typeface="Tahoma" panose="020B0604030504040204" pitchFamily="34" charset="0"/>
                <a:sym typeface="Symbol" pitchFamily="18" charset="2"/>
              </a:rPr>
              <a:t>Contrast media</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BB0D5438-DE9A-54A8-B54B-98A70EDF19DC}"/>
              </a:ext>
            </a:extLst>
          </p:cNvPr>
          <p:cNvSpPr txBox="1"/>
          <p:nvPr/>
        </p:nvSpPr>
        <p:spPr>
          <a:xfrm>
            <a:off x="7590296" y="5466454"/>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40</a:t>
            </a:r>
          </a:p>
        </p:txBody>
      </p:sp>
      <p:sp>
        <p:nvSpPr>
          <p:cNvPr id="10" name="CasellaDiTesto 9">
            <a:extLst>
              <a:ext uri="{FF2B5EF4-FFF2-40B4-BE49-F238E27FC236}">
                <a16:creationId xmlns:a16="http://schemas.microsoft.com/office/drawing/2014/main" id="{A339D00C-09D7-AA7B-9CAC-B86D9FB740D6}"/>
              </a:ext>
            </a:extLst>
          </p:cNvPr>
          <p:cNvSpPr txBox="1"/>
          <p:nvPr/>
        </p:nvSpPr>
        <p:spPr>
          <a:xfrm>
            <a:off x="7586314" y="4992331"/>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50</a:t>
            </a:r>
          </a:p>
        </p:txBody>
      </p:sp>
      <p:sp>
        <p:nvSpPr>
          <p:cNvPr id="13" name="CasellaDiTesto 12">
            <a:extLst>
              <a:ext uri="{FF2B5EF4-FFF2-40B4-BE49-F238E27FC236}">
                <a16:creationId xmlns:a16="http://schemas.microsoft.com/office/drawing/2014/main" id="{071575FB-F9D2-9B1C-8905-2E7978E2AC1C}"/>
              </a:ext>
            </a:extLst>
          </p:cNvPr>
          <p:cNvSpPr txBox="1"/>
          <p:nvPr/>
        </p:nvSpPr>
        <p:spPr>
          <a:xfrm>
            <a:off x="7584084" y="4530143"/>
            <a:ext cx="409086"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60</a:t>
            </a:r>
          </a:p>
        </p:txBody>
      </p:sp>
      <p:sp>
        <p:nvSpPr>
          <p:cNvPr id="14" name="CasellaDiTesto 13">
            <a:extLst>
              <a:ext uri="{FF2B5EF4-FFF2-40B4-BE49-F238E27FC236}">
                <a16:creationId xmlns:a16="http://schemas.microsoft.com/office/drawing/2014/main" id="{03B5AFC5-469A-C0C9-3415-9474626158BC}"/>
              </a:ext>
            </a:extLst>
          </p:cNvPr>
          <p:cNvSpPr txBox="1"/>
          <p:nvPr/>
        </p:nvSpPr>
        <p:spPr>
          <a:xfrm>
            <a:off x="7590298" y="4048047"/>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70</a:t>
            </a:r>
          </a:p>
        </p:txBody>
      </p:sp>
      <p:sp>
        <p:nvSpPr>
          <p:cNvPr id="15" name="CasellaDiTesto 14">
            <a:extLst>
              <a:ext uri="{FF2B5EF4-FFF2-40B4-BE49-F238E27FC236}">
                <a16:creationId xmlns:a16="http://schemas.microsoft.com/office/drawing/2014/main" id="{AB76857F-F76F-90F4-5B4B-C82C095940C2}"/>
              </a:ext>
            </a:extLst>
          </p:cNvPr>
          <p:cNvSpPr txBox="1"/>
          <p:nvPr/>
        </p:nvSpPr>
        <p:spPr>
          <a:xfrm>
            <a:off x="7602251" y="3573925"/>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80</a:t>
            </a:r>
          </a:p>
        </p:txBody>
      </p:sp>
      <p:sp>
        <p:nvSpPr>
          <p:cNvPr id="16" name="CasellaDiTesto 15">
            <a:extLst>
              <a:ext uri="{FF2B5EF4-FFF2-40B4-BE49-F238E27FC236}">
                <a16:creationId xmlns:a16="http://schemas.microsoft.com/office/drawing/2014/main" id="{F3DCDC79-7176-18F5-32BD-D0200D62BC48}"/>
              </a:ext>
            </a:extLst>
          </p:cNvPr>
          <p:cNvSpPr txBox="1"/>
          <p:nvPr/>
        </p:nvSpPr>
        <p:spPr>
          <a:xfrm>
            <a:off x="7635880" y="3091814"/>
            <a:ext cx="409086"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90</a:t>
            </a:r>
          </a:p>
        </p:txBody>
      </p:sp>
      <p:sp>
        <p:nvSpPr>
          <p:cNvPr id="17" name="CasellaDiTesto 16">
            <a:extLst>
              <a:ext uri="{FF2B5EF4-FFF2-40B4-BE49-F238E27FC236}">
                <a16:creationId xmlns:a16="http://schemas.microsoft.com/office/drawing/2014/main" id="{E8EB5FE0-2CDA-FD9D-06A1-2443CFE851EF}"/>
              </a:ext>
            </a:extLst>
          </p:cNvPr>
          <p:cNvSpPr txBox="1"/>
          <p:nvPr/>
        </p:nvSpPr>
        <p:spPr>
          <a:xfrm>
            <a:off x="7562412" y="2609718"/>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100</a:t>
            </a:r>
          </a:p>
        </p:txBody>
      </p:sp>
      <p:sp>
        <p:nvSpPr>
          <p:cNvPr id="28" name="Rettangolo 27">
            <a:extLst>
              <a:ext uri="{FF2B5EF4-FFF2-40B4-BE49-F238E27FC236}">
                <a16:creationId xmlns:a16="http://schemas.microsoft.com/office/drawing/2014/main" id="{7F19B211-5566-931D-F02F-36979B3B495E}"/>
              </a:ext>
            </a:extLst>
          </p:cNvPr>
          <p:cNvSpPr/>
          <p:nvPr/>
        </p:nvSpPr>
        <p:spPr bwMode="auto">
          <a:xfrm>
            <a:off x="8308127" y="4084330"/>
            <a:ext cx="240000" cy="240000"/>
          </a:xfrm>
          <a:prstGeom prst="rect">
            <a:avLst/>
          </a:prstGeom>
          <a:solidFill>
            <a:srgbClr val="FFB3B3"/>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9" name="Rettangolo 28">
            <a:extLst>
              <a:ext uri="{FF2B5EF4-FFF2-40B4-BE49-F238E27FC236}">
                <a16:creationId xmlns:a16="http://schemas.microsoft.com/office/drawing/2014/main" id="{11144BCD-94E9-ED6E-5DA5-692874E83E12}"/>
              </a:ext>
            </a:extLst>
          </p:cNvPr>
          <p:cNvSpPr/>
          <p:nvPr/>
        </p:nvSpPr>
        <p:spPr bwMode="auto">
          <a:xfrm>
            <a:off x="8806167" y="4076962"/>
            <a:ext cx="240000" cy="240000"/>
          </a:xfrm>
          <a:prstGeom prst="rect">
            <a:avLst/>
          </a:prstGeom>
          <a:solidFill>
            <a:srgbClr val="DDE3D5"/>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30" name="Connettore diritto 29">
            <a:extLst>
              <a:ext uri="{FF2B5EF4-FFF2-40B4-BE49-F238E27FC236}">
                <a16:creationId xmlns:a16="http://schemas.microsoft.com/office/drawing/2014/main" id="{9A6F53CE-EF68-F51F-3955-60D3F87BAEE7}"/>
              </a:ext>
            </a:extLst>
          </p:cNvPr>
          <p:cNvCxnSpPr/>
          <p:nvPr/>
        </p:nvCxnSpPr>
        <p:spPr bwMode="auto">
          <a:xfrm flipV="1">
            <a:off x="8423380" y="3284598"/>
            <a:ext cx="0" cy="81600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ttore diritto 30">
            <a:extLst>
              <a:ext uri="{FF2B5EF4-FFF2-40B4-BE49-F238E27FC236}">
                <a16:creationId xmlns:a16="http://schemas.microsoft.com/office/drawing/2014/main" id="{6A595966-F303-DF59-E21F-FA9539283300}"/>
              </a:ext>
            </a:extLst>
          </p:cNvPr>
          <p:cNvCxnSpPr/>
          <p:nvPr/>
        </p:nvCxnSpPr>
        <p:spPr bwMode="auto">
          <a:xfrm>
            <a:off x="8324014" y="3284598"/>
            <a:ext cx="198733" cy="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2" name="Connettore diritto 8191">
            <a:extLst>
              <a:ext uri="{FF2B5EF4-FFF2-40B4-BE49-F238E27FC236}">
                <a16:creationId xmlns:a16="http://schemas.microsoft.com/office/drawing/2014/main" id="{344EB2B1-67CD-E1AD-DBDB-38B7E0CB0828}"/>
              </a:ext>
            </a:extLst>
          </p:cNvPr>
          <p:cNvCxnSpPr/>
          <p:nvPr/>
        </p:nvCxnSpPr>
        <p:spPr bwMode="auto">
          <a:xfrm flipV="1">
            <a:off x="8423961" y="3984956"/>
            <a:ext cx="0" cy="81600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3" name="Connettore diritto 8192">
            <a:extLst>
              <a:ext uri="{FF2B5EF4-FFF2-40B4-BE49-F238E27FC236}">
                <a16:creationId xmlns:a16="http://schemas.microsoft.com/office/drawing/2014/main" id="{88179AFD-CB0A-AEA8-B5E2-701BF5F09002}"/>
              </a:ext>
            </a:extLst>
          </p:cNvPr>
          <p:cNvCxnSpPr/>
          <p:nvPr/>
        </p:nvCxnSpPr>
        <p:spPr bwMode="auto">
          <a:xfrm>
            <a:off x="8328638" y="4802304"/>
            <a:ext cx="198733" cy="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 name="Connettore diritto 8193">
            <a:extLst>
              <a:ext uri="{FF2B5EF4-FFF2-40B4-BE49-F238E27FC236}">
                <a16:creationId xmlns:a16="http://schemas.microsoft.com/office/drawing/2014/main" id="{AC406518-610A-28D9-E584-03804A3A99D4}"/>
              </a:ext>
            </a:extLst>
          </p:cNvPr>
          <p:cNvCxnSpPr/>
          <p:nvPr/>
        </p:nvCxnSpPr>
        <p:spPr bwMode="auto">
          <a:xfrm flipV="1">
            <a:off x="8940333" y="3011227"/>
            <a:ext cx="0" cy="1152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 name="Connettore diritto 8194">
            <a:extLst>
              <a:ext uri="{FF2B5EF4-FFF2-40B4-BE49-F238E27FC236}">
                <a16:creationId xmlns:a16="http://schemas.microsoft.com/office/drawing/2014/main" id="{2094C1BF-2CC3-4582-35A0-C2A5E27164E2}"/>
              </a:ext>
            </a:extLst>
          </p:cNvPr>
          <p:cNvCxnSpPr/>
          <p:nvPr/>
        </p:nvCxnSpPr>
        <p:spPr bwMode="auto">
          <a:xfrm>
            <a:off x="8840967" y="2995339"/>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 name="Connettore diritto 8195">
            <a:extLst>
              <a:ext uri="{FF2B5EF4-FFF2-40B4-BE49-F238E27FC236}">
                <a16:creationId xmlns:a16="http://schemas.microsoft.com/office/drawing/2014/main" id="{AAB64709-290A-F9B2-6014-3D2AC7FB9D7F}"/>
              </a:ext>
            </a:extLst>
          </p:cNvPr>
          <p:cNvCxnSpPr/>
          <p:nvPr/>
        </p:nvCxnSpPr>
        <p:spPr bwMode="auto">
          <a:xfrm flipV="1">
            <a:off x="8940915" y="4180212"/>
            <a:ext cx="0" cy="816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 name="Connettore diritto 8196">
            <a:extLst>
              <a:ext uri="{FF2B5EF4-FFF2-40B4-BE49-F238E27FC236}">
                <a16:creationId xmlns:a16="http://schemas.microsoft.com/office/drawing/2014/main" id="{D7789544-B913-F829-B3FD-E7A4EE9DA747}"/>
              </a:ext>
            </a:extLst>
          </p:cNvPr>
          <p:cNvCxnSpPr/>
          <p:nvPr/>
        </p:nvCxnSpPr>
        <p:spPr bwMode="auto">
          <a:xfrm>
            <a:off x="8845591" y="4997560"/>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0" name="CasellaDiTesto 8209">
            <a:extLst>
              <a:ext uri="{FF2B5EF4-FFF2-40B4-BE49-F238E27FC236}">
                <a16:creationId xmlns:a16="http://schemas.microsoft.com/office/drawing/2014/main" id="{D6702172-B5CF-BDD4-47F0-C7362C3A6BE6}"/>
              </a:ext>
            </a:extLst>
          </p:cNvPr>
          <p:cNvSpPr txBox="1"/>
          <p:nvPr/>
        </p:nvSpPr>
        <p:spPr>
          <a:xfrm>
            <a:off x="8191312" y="2382047"/>
            <a:ext cx="790601"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P=0.99</a:t>
            </a:r>
          </a:p>
        </p:txBody>
      </p:sp>
      <p:sp>
        <p:nvSpPr>
          <p:cNvPr id="8212" name="CasellaDiTesto 8211">
            <a:extLst>
              <a:ext uri="{FF2B5EF4-FFF2-40B4-BE49-F238E27FC236}">
                <a16:creationId xmlns:a16="http://schemas.microsoft.com/office/drawing/2014/main" id="{DC4ADE4A-0693-AD22-1BEA-9BA42D34DAD8}"/>
              </a:ext>
            </a:extLst>
          </p:cNvPr>
          <p:cNvSpPr txBox="1"/>
          <p:nvPr/>
        </p:nvSpPr>
        <p:spPr>
          <a:xfrm>
            <a:off x="7971983" y="6103462"/>
            <a:ext cx="651140"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Angio</a:t>
            </a:r>
          </a:p>
        </p:txBody>
      </p:sp>
      <p:sp>
        <p:nvSpPr>
          <p:cNvPr id="8213" name="CasellaDiTesto 8212">
            <a:extLst>
              <a:ext uri="{FF2B5EF4-FFF2-40B4-BE49-F238E27FC236}">
                <a16:creationId xmlns:a16="http://schemas.microsoft.com/office/drawing/2014/main" id="{BD67968F-0F5E-E533-D16A-0A8B3DF1B1B3}"/>
              </a:ext>
            </a:extLst>
          </p:cNvPr>
          <p:cNvSpPr txBox="1"/>
          <p:nvPr/>
        </p:nvSpPr>
        <p:spPr>
          <a:xfrm>
            <a:off x="8625008" y="6094386"/>
            <a:ext cx="713593"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Physio</a:t>
            </a:r>
          </a:p>
        </p:txBody>
      </p:sp>
      <p:sp>
        <p:nvSpPr>
          <p:cNvPr id="8243" name="Text Box 76">
            <a:extLst>
              <a:ext uri="{FF2B5EF4-FFF2-40B4-BE49-F238E27FC236}">
                <a16:creationId xmlns:a16="http://schemas.microsoft.com/office/drawing/2014/main" id="{55E84E02-25E3-152E-F790-0281457DAC7F}"/>
              </a:ext>
            </a:extLst>
          </p:cNvPr>
          <p:cNvSpPr txBox="1">
            <a:spLocks noChangeArrowheads="1"/>
          </p:cNvSpPr>
          <p:nvPr/>
        </p:nvSpPr>
        <p:spPr bwMode="invGray">
          <a:xfrm rot="16200000">
            <a:off x="5418876" y="4165600"/>
            <a:ext cx="3974811" cy="461665"/>
          </a:xfrm>
          <a:prstGeom prst="rect">
            <a:avLst/>
          </a:prstGeom>
          <a:noFill/>
          <a:ln w="9525">
            <a:noFill/>
            <a:miter lim="800000"/>
            <a:headEnd/>
            <a:tailEnd/>
          </a:ln>
        </p:spPr>
        <p:txBody>
          <a:bodyPr wrap="square">
            <a:spAutoFit/>
          </a:bodyPr>
          <a:lstStyle/>
          <a:p>
            <a:pPr algn="ctr" defTabSz="1219170" fontAlgn="base">
              <a:spcBef>
                <a:spcPct val="0"/>
              </a:spcBef>
              <a:spcAft>
                <a:spcPct val="0"/>
              </a:spcAft>
              <a:defRPr/>
            </a:pPr>
            <a:r>
              <a:rPr lang="en-US" sz="2400" b="1" dirty="0">
                <a:latin typeface="Tahoma" panose="020B0604030504040204" pitchFamily="34" charset="0"/>
                <a:ea typeface="Tahoma" panose="020B0604030504040204" pitchFamily="34" charset="0"/>
                <a:cs typeface="Tahoma" panose="020B0604030504040204" pitchFamily="34" charset="0"/>
                <a:sym typeface="Symbol" pitchFamily="18" charset="2"/>
              </a:rPr>
              <a:t>Procedure length</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8257" name="Rettangolo 8256">
            <a:extLst>
              <a:ext uri="{FF2B5EF4-FFF2-40B4-BE49-F238E27FC236}">
                <a16:creationId xmlns:a16="http://schemas.microsoft.com/office/drawing/2014/main" id="{ACA3B333-21C1-680E-4244-B78B20DF0CB4}"/>
              </a:ext>
            </a:extLst>
          </p:cNvPr>
          <p:cNvSpPr/>
          <p:nvPr/>
        </p:nvSpPr>
        <p:spPr bwMode="auto">
          <a:xfrm>
            <a:off x="7146978" y="1727305"/>
            <a:ext cx="4428185" cy="4734047"/>
          </a:xfrm>
          <a:prstGeom prst="rect">
            <a:avLst/>
          </a:prstGeom>
          <a:noFill/>
          <a:ln w="9525" cap="flat" cmpd="sng" algn="ctr">
            <a:solidFill>
              <a:srgbClr val="1D384C"/>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8258" name="Connettore diritto 8257">
            <a:extLst>
              <a:ext uri="{FF2B5EF4-FFF2-40B4-BE49-F238E27FC236}">
                <a16:creationId xmlns:a16="http://schemas.microsoft.com/office/drawing/2014/main" id="{8F3474CE-21A8-5C7F-7731-2D3239984E92}"/>
              </a:ext>
            </a:extLst>
          </p:cNvPr>
          <p:cNvCxnSpPr/>
          <p:nvPr/>
        </p:nvCxnSpPr>
        <p:spPr bwMode="auto">
          <a:xfrm>
            <a:off x="10456998" y="1786062"/>
            <a:ext cx="198733" cy="0"/>
          </a:xfrm>
          <a:prstGeom prst="line">
            <a:avLst/>
          </a:prstGeom>
          <a:solidFill>
            <a:schemeClr val="accent1"/>
          </a:solidFill>
          <a:ln w="9525" cap="flat" cmpd="sng" algn="ctr">
            <a:solidFill>
              <a:srgbClr val="FFB3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61" name="Rectangle 7">
            <a:extLst>
              <a:ext uri="{FF2B5EF4-FFF2-40B4-BE49-F238E27FC236}">
                <a16:creationId xmlns:a16="http://schemas.microsoft.com/office/drawing/2014/main" id="{0F918B89-F8FB-8DE8-4CD6-2B8CE2EB7D20}"/>
              </a:ext>
            </a:extLst>
          </p:cNvPr>
          <p:cNvSpPr>
            <a:spLocks noGrp="1" noChangeArrowheads="1"/>
          </p:cNvSpPr>
          <p:nvPr>
            <p:ph type="title"/>
          </p:nvPr>
        </p:nvSpPr>
        <p:spPr>
          <a:xfrm>
            <a:off x="872659" y="18285"/>
            <a:ext cx="10358967" cy="1052676"/>
          </a:xfrm>
        </p:spPr>
        <p:txBody>
          <a:bodyPr anchor="ctr"/>
          <a:lstStyle/>
          <a:p>
            <a:pPr algn="ctr" eaLnBrk="1" hangingPunct="1"/>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Secondary Endpoint</a:t>
            </a:r>
          </a:p>
        </p:txBody>
      </p:sp>
      <p:sp>
        <p:nvSpPr>
          <p:cNvPr id="8262" name="Rectangle 4">
            <a:extLst>
              <a:ext uri="{FF2B5EF4-FFF2-40B4-BE49-F238E27FC236}">
                <a16:creationId xmlns:a16="http://schemas.microsoft.com/office/drawing/2014/main" id="{6F93451D-2828-5571-4835-46DDE5BD42EA}"/>
              </a:ext>
            </a:extLst>
          </p:cNvPr>
          <p:cNvSpPr>
            <a:spLocks noChangeArrowheads="1"/>
          </p:cNvSpPr>
          <p:nvPr/>
        </p:nvSpPr>
        <p:spPr bwMode="auto">
          <a:xfrm>
            <a:off x="1524000" y="1156617"/>
            <a:ext cx="9144000" cy="579439"/>
          </a:xfrm>
          <a:prstGeom prst="rect">
            <a:avLst/>
          </a:prstGeom>
          <a:noFill/>
          <a:ln w="9525">
            <a:noFill/>
            <a:miter lim="800000"/>
            <a:headEnd/>
            <a:tailEnd/>
          </a:ln>
        </p:spPr>
        <p:txBody>
          <a:bodyPr lIns="45720" rIns="45720" anchor="ctr"/>
          <a:lstStyle/>
          <a:p>
            <a:pPr algn="ctr" defTabSz="1219170" fontAlgn="base">
              <a:lnSpc>
                <a:spcPct val="90000"/>
              </a:lnSpc>
              <a:spcBef>
                <a:spcPct val="0"/>
              </a:spcBef>
              <a:spcAft>
                <a:spcPct val="0"/>
              </a:spcAft>
              <a:defRPr/>
            </a:pPr>
            <a:r>
              <a:rPr lang="en-US" sz="2400" b="1" i="1" dirty="0">
                <a:solidFill>
                  <a:srgbClr val="1D384C"/>
                </a:solidFill>
                <a:latin typeface="Tahoma" panose="020B0604030504040204" pitchFamily="34" charset="0"/>
                <a:ea typeface="Tahoma" panose="020B0604030504040204" pitchFamily="34" charset="0"/>
                <a:cs typeface="Tahoma" panose="020B0604030504040204" pitchFamily="34" charset="0"/>
              </a:rPr>
              <a:t>Physiology vs Angiography</a:t>
            </a:r>
          </a:p>
        </p:txBody>
      </p:sp>
    </p:spTree>
    <p:extLst>
      <p:ext uri="{BB962C8B-B14F-4D97-AF65-F5344CB8AC3E}">
        <p14:creationId xmlns:p14="http://schemas.microsoft.com/office/powerpoint/2010/main" val="108450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Rectangle 7"/>
          <p:cNvSpPr>
            <a:spLocks noGrp="1" noChangeArrowheads="1"/>
          </p:cNvSpPr>
          <p:nvPr>
            <p:ph type="title"/>
          </p:nvPr>
        </p:nvSpPr>
        <p:spPr>
          <a:xfrm>
            <a:off x="0" y="22768"/>
            <a:ext cx="12191999" cy="1018092"/>
          </a:xfrm>
        </p:spPr>
        <p:txBody>
          <a:bodyPr anchor="ctr"/>
          <a:lstStyle/>
          <a:p>
            <a:pPr algn="ctr" eaLnBrk="1" hangingPunct="1"/>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Primary Endpoint</a:t>
            </a:r>
          </a:p>
        </p:txBody>
      </p:sp>
      <p:sp>
        <p:nvSpPr>
          <p:cNvPr id="8215" name="Rectangle 4"/>
          <p:cNvSpPr>
            <a:spLocks noChangeArrowheads="1"/>
          </p:cNvSpPr>
          <p:nvPr/>
        </p:nvSpPr>
        <p:spPr bwMode="auto">
          <a:xfrm>
            <a:off x="1519768" y="1005458"/>
            <a:ext cx="9144000" cy="579439"/>
          </a:xfrm>
          <a:prstGeom prst="rect">
            <a:avLst/>
          </a:prstGeom>
          <a:noFill/>
          <a:ln w="9525">
            <a:noFill/>
            <a:miter lim="800000"/>
            <a:headEnd/>
            <a:tailEnd/>
          </a:ln>
        </p:spPr>
        <p:txBody>
          <a:bodyPr lIns="45720" rIns="45720" anchor="ctr"/>
          <a:lstStyle/>
          <a:p>
            <a:pPr algn="ctr" defTabSz="1219170" fontAlgn="base">
              <a:lnSpc>
                <a:spcPct val="90000"/>
              </a:lnSpc>
              <a:spcBef>
                <a:spcPct val="0"/>
              </a:spcBef>
              <a:spcAft>
                <a:spcPct val="0"/>
              </a:spcAft>
              <a:defRPr/>
            </a:pPr>
            <a:r>
              <a:rPr lang="en-US" sz="2400" b="1" i="1" dirty="0">
                <a:solidFill>
                  <a:srgbClr val="1D384C"/>
                </a:solidFill>
                <a:latin typeface="Tahoma" panose="020B0604030504040204" pitchFamily="34" charset="0"/>
                <a:ea typeface="Tahoma" panose="020B0604030504040204" pitchFamily="34" charset="0"/>
                <a:cs typeface="Tahoma" panose="020B0604030504040204" pitchFamily="34" charset="0"/>
              </a:rPr>
              <a:t>Microcatheter- vs Angiography-derived FFR</a:t>
            </a:r>
          </a:p>
        </p:txBody>
      </p:sp>
      <p:sp>
        <p:nvSpPr>
          <p:cNvPr id="20" name="Text Box 76"/>
          <p:cNvSpPr txBox="1">
            <a:spLocks noChangeArrowheads="1"/>
          </p:cNvSpPr>
          <p:nvPr/>
        </p:nvSpPr>
        <p:spPr bwMode="invGray">
          <a:xfrm rot="16200000">
            <a:off x="-702641" y="3374276"/>
            <a:ext cx="2070100" cy="461665"/>
          </a:xfrm>
          <a:prstGeom prst="rect">
            <a:avLst/>
          </a:prstGeom>
          <a:noFill/>
          <a:ln w="9525">
            <a:noFill/>
            <a:miter lim="800000"/>
            <a:headEnd/>
            <a:tailEnd/>
          </a:ln>
        </p:spPr>
        <p:txBody>
          <a:bodyPr>
            <a:spAutoFit/>
          </a:bodyPr>
          <a:lstStyle/>
          <a:p>
            <a:pPr algn="ctr" defTabSz="1219170" fontAlgn="base">
              <a:spcBef>
                <a:spcPct val="0"/>
              </a:spcBef>
              <a:spcAft>
                <a:spcPct val="0"/>
              </a:spcAft>
              <a:defRPr/>
            </a:pPr>
            <a:r>
              <a:rPr lang="en-US" sz="2400" b="1" dirty="0">
                <a:solidFill>
                  <a:srgbClr val="1D384C"/>
                </a:solidFill>
                <a:latin typeface="Arial" charset="0"/>
                <a:ea typeface="MS PGothic" pitchFamily="34" charset="-128"/>
                <a:cs typeface="Arial" charset="0"/>
                <a:sym typeface="Symbol" pitchFamily="18" charset="2"/>
              </a:rPr>
              <a:t>Percentage</a:t>
            </a:r>
            <a:endParaRPr lang="en-US" sz="2400" b="1" dirty="0">
              <a:solidFill>
                <a:srgbClr val="1D384C"/>
              </a:solidFill>
              <a:latin typeface="Arial" charset="0"/>
              <a:ea typeface="MS PGothic" pitchFamily="34" charset="-128"/>
              <a:cs typeface="Arial" charset="0"/>
            </a:endParaRPr>
          </a:p>
        </p:txBody>
      </p:sp>
      <p:pic>
        <p:nvPicPr>
          <p:cNvPr id="4" name="Immagine 3">
            <a:extLst>
              <a:ext uri="{FF2B5EF4-FFF2-40B4-BE49-F238E27FC236}">
                <a16:creationId xmlns:a16="http://schemas.microsoft.com/office/drawing/2014/main" id="{76051643-9C6E-CA61-1767-0760BABA5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42" y="1507544"/>
            <a:ext cx="11302909" cy="4904384"/>
          </a:xfrm>
          <a:prstGeom prst="rect">
            <a:avLst/>
          </a:prstGeom>
        </p:spPr>
      </p:pic>
    </p:spTree>
    <p:extLst>
      <p:ext uri="{BB962C8B-B14F-4D97-AF65-F5344CB8AC3E}">
        <p14:creationId xmlns:p14="http://schemas.microsoft.com/office/powerpoint/2010/main" val="292107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1957E8E7-B971-765A-03E0-727ECDF93817}"/>
              </a:ext>
            </a:extLst>
          </p:cNvPr>
          <p:cNvGraphicFramePr>
            <a:graphicFrameLocks noGrp="1"/>
          </p:cNvGraphicFramePr>
          <p:nvPr>
            <p:extLst>
              <p:ext uri="{D42A27DB-BD31-4B8C-83A1-F6EECF244321}">
                <p14:modId xmlns:p14="http://schemas.microsoft.com/office/powerpoint/2010/main" val="461559256"/>
              </p:ext>
            </p:extLst>
          </p:nvPr>
        </p:nvGraphicFramePr>
        <p:xfrm>
          <a:off x="111889" y="1638870"/>
          <a:ext cx="6647896" cy="4576012"/>
        </p:xfrm>
        <a:graphic>
          <a:graphicData uri="http://schemas.openxmlformats.org/drawingml/2006/table">
            <a:tbl>
              <a:tblPr firstRow="1" firstCol="1" bandRow="1">
                <a:tableStyleId>{5C22544A-7EE6-4342-B048-85BDC9FD1C3A}</a:tableStyleId>
              </a:tblPr>
              <a:tblGrid>
                <a:gridCol w="1366744">
                  <a:extLst>
                    <a:ext uri="{9D8B030D-6E8A-4147-A177-3AD203B41FA5}">
                      <a16:colId xmlns:a16="http://schemas.microsoft.com/office/drawing/2014/main" val="1079613223"/>
                    </a:ext>
                  </a:extLst>
                </a:gridCol>
                <a:gridCol w="2201325">
                  <a:extLst>
                    <a:ext uri="{9D8B030D-6E8A-4147-A177-3AD203B41FA5}">
                      <a16:colId xmlns:a16="http://schemas.microsoft.com/office/drawing/2014/main" val="1529846827"/>
                    </a:ext>
                  </a:extLst>
                </a:gridCol>
                <a:gridCol w="2110343">
                  <a:extLst>
                    <a:ext uri="{9D8B030D-6E8A-4147-A177-3AD203B41FA5}">
                      <a16:colId xmlns:a16="http://schemas.microsoft.com/office/drawing/2014/main" val="1267444180"/>
                    </a:ext>
                  </a:extLst>
                </a:gridCol>
                <a:gridCol w="969484">
                  <a:extLst>
                    <a:ext uri="{9D8B030D-6E8A-4147-A177-3AD203B41FA5}">
                      <a16:colId xmlns:a16="http://schemas.microsoft.com/office/drawing/2014/main" val="4116835785"/>
                    </a:ext>
                  </a:extLst>
                </a:gridCol>
              </a:tblGrid>
              <a:tr h="1890724">
                <a:tc>
                  <a:txBody>
                    <a:bodyPr/>
                    <a:lstStyle/>
                    <a:p>
                      <a:pPr algn="ctr">
                        <a:lnSpc>
                          <a:spcPct val="115000"/>
                        </a:lnSpc>
                        <a:spcAft>
                          <a:spcPts val="1000"/>
                        </a:spcAft>
                      </a:pP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Angiography-derived FFR</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(n=102)</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Microcatheter-derived FFR</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(n=102)</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p-value</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3975214566"/>
                  </a:ext>
                </a:extLst>
              </a:tr>
              <a:tr h="895096">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Pd/Pa</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0.95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[0.94-0.97]</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0.94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[0.93-0.96]</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0.19</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276427529"/>
                  </a:ext>
                </a:extLst>
              </a:tr>
              <a:tr h="895096">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Resting index</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[0.90-0.96]</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[0.91-0.94]</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0.65</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586980328"/>
                  </a:ext>
                </a:extLst>
              </a:tr>
              <a:tr h="895096">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FFR</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0.89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[0.87-0.93]</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0.89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[0.86-0.91]</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0.38</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307534775"/>
                  </a:ext>
                </a:extLst>
              </a:tr>
            </a:tbl>
          </a:graphicData>
        </a:graphic>
      </p:graphicFrame>
      <p:sp>
        <p:nvSpPr>
          <p:cNvPr id="11" name="Rettangolo 10">
            <a:extLst>
              <a:ext uri="{FF2B5EF4-FFF2-40B4-BE49-F238E27FC236}">
                <a16:creationId xmlns:a16="http://schemas.microsoft.com/office/drawing/2014/main" id="{09886B1E-88CB-5384-5BF8-F9A3EDC27DCD}"/>
              </a:ext>
            </a:extLst>
          </p:cNvPr>
          <p:cNvSpPr/>
          <p:nvPr/>
        </p:nvSpPr>
        <p:spPr bwMode="auto">
          <a:xfrm>
            <a:off x="5750858" y="1638870"/>
            <a:ext cx="1001257" cy="4569664"/>
          </a:xfrm>
          <a:prstGeom prst="rect">
            <a:avLst/>
          </a:prstGeom>
          <a:no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7">
            <a:extLst>
              <a:ext uri="{FF2B5EF4-FFF2-40B4-BE49-F238E27FC236}">
                <a16:creationId xmlns:a16="http://schemas.microsoft.com/office/drawing/2014/main" id="{02899813-82D0-CB8B-71C1-A60895D97340}"/>
              </a:ext>
            </a:extLst>
          </p:cNvPr>
          <p:cNvSpPr>
            <a:spLocks noGrp="1" noChangeArrowheads="1"/>
          </p:cNvSpPr>
          <p:nvPr>
            <p:ph type="title"/>
          </p:nvPr>
        </p:nvSpPr>
        <p:spPr>
          <a:xfrm>
            <a:off x="111890" y="0"/>
            <a:ext cx="11968218" cy="1033291"/>
          </a:xfrm>
        </p:spPr>
        <p:txBody>
          <a:bodyPr anchor="ctr"/>
          <a:lstStyle/>
          <a:p>
            <a:pPr algn="ctr" eaLnBrk="1" hangingPunct="1"/>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Secondary Endpoint</a:t>
            </a:r>
          </a:p>
        </p:txBody>
      </p:sp>
      <p:sp>
        <p:nvSpPr>
          <p:cNvPr id="6" name="Rectangle 4">
            <a:extLst>
              <a:ext uri="{FF2B5EF4-FFF2-40B4-BE49-F238E27FC236}">
                <a16:creationId xmlns:a16="http://schemas.microsoft.com/office/drawing/2014/main" id="{57B16A87-E123-FC6C-13D1-9631DB96DF0F}"/>
              </a:ext>
            </a:extLst>
          </p:cNvPr>
          <p:cNvSpPr>
            <a:spLocks noChangeArrowheads="1"/>
          </p:cNvSpPr>
          <p:nvPr/>
        </p:nvSpPr>
        <p:spPr bwMode="auto">
          <a:xfrm>
            <a:off x="1524000" y="1033292"/>
            <a:ext cx="9144000" cy="579439"/>
          </a:xfrm>
          <a:prstGeom prst="rect">
            <a:avLst/>
          </a:prstGeom>
          <a:noFill/>
          <a:ln w="9525">
            <a:noFill/>
            <a:miter lim="800000"/>
            <a:headEnd/>
            <a:tailEnd/>
          </a:ln>
        </p:spPr>
        <p:txBody>
          <a:bodyPr lIns="45720" rIns="45720" anchor="ctr"/>
          <a:lstStyle/>
          <a:p>
            <a:pPr algn="ctr" defTabSz="1219170" fontAlgn="base">
              <a:lnSpc>
                <a:spcPct val="90000"/>
              </a:lnSpc>
              <a:spcBef>
                <a:spcPct val="0"/>
              </a:spcBef>
              <a:spcAft>
                <a:spcPct val="0"/>
              </a:spcAft>
              <a:defRPr/>
            </a:pPr>
            <a:r>
              <a:rPr lang="en-US" sz="2400" b="1" i="1" dirty="0">
                <a:solidFill>
                  <a:srgbClr val="1D384C"/>
                </a:solidFill>
                <a:latin typeface="Tahoma" panose="020B0604030504040204" pitchFamily="34" charset="0"/>
                <a:ea typeface="Tahoma" panose="020B0604030504040204" pitchFamily="34" charset="0"/>
                <a:cs typeface="Tahoma" panose="020B0604030504040204" pitchFamily="34" charset="0"/>
              </a:rPr>
              <a:t>Microcatheter- vs Angiography-derived FFR</a:t>
            </a:r>
          </a:p>
        </p:txBody>
      </p:sp>
      <p:cxnSp>
        <p:nvCxnSpPr>
          <p:cNvPr id="8239" name="Connettore diritto 8238">
            <a:extLst>
              <a:ext uri="{FF2B5EF4-FFF2-40B4-BE49-F238E27FC236}">
                <a16:creationId xmlns:a16="http://schemas.microsoft.com/office/drawing/2014/main" id="{77447F76-2CCB-E5BC-A842-1DCBE503C197}"/>
              </a:ext>
            </a:extLst>
          </p:cNvPr>
          <p:cNvCxnSpPr/>
          <p:nvPr/>
        </p:nvCxnSpPr>
        <p:spPr bwMode="auto">
          <a:xfrm flipV="1">
            <a:off x="16369633" y="5031969"/>
            <a:ext cx="0" cy="1392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0" name="Connettore diritto 8239">
            <a:extLst>
              <a:ext uri="{FF2B5EF4-FFF2-40B4-BE49-F238E27FC236}">
                <a16:creationId xmlns:a16="http://schemas.microsoft.com/office/drawing/2014/main" id="{1BB1F4C7-F510-633B-A167-50CA93F4E0DA}"/>
              </a:ext>
            </a:extLst>
          </p:cNvPr>
          <p:cNvCxnSpPr/>
          <p:nvPr/>
        </p:nvCxnSpPr>
        <p:spPr bwMode="auto">
          <a:xfrm>
            <a:off x="16274309" y="6427169"/>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58" name="Rettangolo 8257">
            <a:extLst>
              <a:ext uri="{FF2B5EF4-FFF2-40B4-BE49-F238E27FC236}">
                <a16:creationId xmlns:a16="http://schemas.microsoft.com/office/drawing/2014/main" id="{33479234-81FE-7028-EDCE-A74B8F0A2211}"/>
              </a:ext>
            </a:extLst>
          </p:cNvPr>
          <p:cNvSpPr/>
          <p:nvPr/>
        </p:nvSpPr>
        <p:spPr bwMode="auto">
          <a:xfrm>
            <a:off x="7149215" y="1670349"/>
            <a:ext cx="4930893" cy="4538185"/>
          </a:xfrm>
          <a:prstGeom prst="rect">
            <a:avLst/>
          </a:prstGeom>
          <a:noFill/>
          <a:ln w="9525" cap="flat" cmpd="sng" algn="ctr">
            <a:solidFill>
              <a:srgbClr val="1D384C"/>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8194" name="Gruppo 8193">
            <a:extLst>
              <a:ext uri="{FF2B5EF4-FFF2-40B4-BE49-F238E27FC236}">
                <a16:creationId xmlns:a16="http://schemas.microsoft.com/office/drawing/2014/main" id="{B28892BB-1055-8132-8084-90A7B93137A7}"/>
              </a:ext>
            </a:extLst>
          </p:cNvPr>
          <p:cNvGrpSpPr/>
          <p:nvPr/>
        </p:nvGrpSpPr>
        <p:grpSpPr>
          <a:xfrm>
            <a:off x="7761226" y="2140068"/>
            <a:ext cx="3226345" cy="3454663"/>
            <a:chOff x="6034382" y="1844304"/>
            <a:chExt cx="2218763" cy="1793152"/>
          </a:xfrm>
        </p:grpSpPr>
        <p:sp>
          <p:nvSpPr>
            <p:cNvPr id="22" name="Rettangolo 21">
              <a:extLst>
                <a:ext uri="{FF2B5EF4-FFF2-40B4-BE49-F238E27FC236}">
                  <a16:creationId xmlns:a16="http://schemas.microsoft.com/office/drawing/2014/main" id="{58A43928-0DC1-0B4F-A52D-76736C2B80CF}"/>
                </a:ext>
              </a:extLst>
            </p:cNvPr>
            <p:cNvSpPr/>
            <p:nvPr/>
          </p:nvSpPr>
          <p:spPr bwMode="auto">
            <a:xfrm>
              <a:off x="7238961" y="2141400"/>
              <a:ext cx="360000" cy="1116000"/>
            </a:xfrm>
            <a:prstGeom prst="rect">
              <a:avLst/>
            </a:prstGeom>
            <a:solidFill>
              <a:srgbClr val="AFBFCD"/>
            </a:solidFill>
            <a:ln w="9525" cap="flat" cmpd="sng" algn="ctr">
              <a:solidFill>
                <a:srgbClr val="DDE3D5"/>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3" name="Text Box 76">
              <a:extLst>
                <a:ext uri="{FF2B5EF4-FFF2-40B4-BE49-F238E27FC236}">
                  <a16:creationId xmlns:a16="http://schemas.microsoft.com/office/drawing/2014/main" id="{B4651BD2-37BB-D2DB-1739-796E05FD66B5}"/>
                </a:ext>
              </a:extLst>
            </p:cNvPr>
            <p:cNvSpPr txBox="1">
              <a:spLocks noChangeArrowheads="1"/>
            </p:cNvSpPr>
            <p:nvPr/>
          </p:nvSpPr>
          <p:spPr bwMode="invGray">
            <a:xfrm rot="16200000">
              <a:off x="5459170" y="2419516"/>
              <a:ext cx="1552575" cy="402151"/>
            </a:xfrm>
            <a:prstGeom prst="rect">
              <a:avLst/>
            </a:prstGeom>
            <a:noFill/>
            <a:ln w="9525">
              <a:noFill/>
              <a:miter lim="800000"/>
              <a:headEnd/>
              <a:tailEnd/>
            </a:ln>
          </p:spPr>
          <p:txBody>
            <a:bodyPr>
              <a:spAutoFit/>
            </a:bodyPr>
            <a:lstStyle/>
            <a:p>
              <a:pPr algn="ctr" defTabSz="1219170" fontAlgn="base">
                <a:spcBef>
                  <a:spcPct val="0"/>
                </a:spcBef>
                <a:spcAft>
                  <a:spcPct val="0"/>
                </a:spcAft>
                <a:defRPr/>
              </a:pPr>
              <a:r>
                <a:rPr lang="en-US" sz="1600" b="1" dirty="0">
                  <a:latin typeface="Tahoma" panose="020B0604030504040204" pitchFamily="34" charset="0"/>
                  <a:ea typeface="Tahoma" panose="020B0604030504040204" pitchFamily="34" charset="0"/>
                  <a:cs typeface="Tahoma" panose="020B0604030504040204" pitchFamily="34" charset="0"/>
                  <a:sym typeface="Symbol" pitchFamily="18" charset="2"/>
                </a:rPr>
                <a:t>Multiple physiology measurements %</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4" name="CasellaDiTesto 23">
              <a:extLst>
                <a:ext uri="{FF2B5EF4-FFF2-40B4-BE49-F238E27FC236}">
                  <a16:creationId xmlns:a16="http://schemas.microsoft.com/office/drawing/2014/main" id="{1C369198-DF76-7B55-90DF-ACD971721425}"/>
                </a:ext>
              </a:extLst>
            </p:cNvPr>
            <p:cNvSpPr txBox="1"/>
            <p:nvPr/>
          </p:nvSpPr>
          <p:spPr>
            <a:xfrm>
              <a:off x="6545016" y="3066737"/>
              <a:ext cx="204162" cy="175727"/>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0</a:t>
              </a:r>
            </a:p>
          </p:txBody>
        </p:sp>
        <p:sp>
          <p:nvSpPr>
            <p:cNvPr id="25" name="CasellaDiTesto 24">
              <a:extLst>
                <a:ext uri="{FF2B5EF4-FFF2-40B4-BE49-F238E27FC236}">
                  <a16:creationId xmlns:a16="http://schemas.microsoft.com/office/drawing/2014/main" id="{82DE1639-8577-F18C-9E5C-BAC0354FD490}"/>
                </a:ext>
              </a:extLst>
            </p:cNvPr>
            <p:cNvSpPr txBox="1"/>
            <p:nvPr/>
          </p:nvSpPr>
          <p:spPr>
            <a:xfrm>
              <a:off x="6483938" y="2705165"/>
              <a:ext cx="501334" cy="17572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10</a:t>
              </a:r>
            </a:p>
          </p:txBody>
        </p:sp>
        <p:sp>
          <p:nvSpPr>
            <p:cNvPr id="26" name="CasellaDiTesto 25">
              <a:extLst>
                <a:ext uri="{FF2B5EF4-FFF2-40B4-BE49-F238E27FC236}">
                  <a16:creationId xmlns:a16="http://schemas.microsoft.com/office/drawing/2014/main" id="{C8D35E45-5C88-2878-21C2-177408EFD3C0}"/>
                </a:ext>
              </a:extLst>
            </p:cNvPr>
            <p:cNvSpPr txBox="1"/>
            <p:nvPr/>
          </p:nvSpPr>
          <p:spPr>
            <a:xfrm>
              <a:off x="6480951" y="2349573"/>
              <a:ext cx="501334" cy="17572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20</a:t>
              </a:r>
            </a:p>
          </p:txBody>
        </p:sp>
        <p:sp>
          <p:nvSpPr>
            <p:cNvPr id="27" name="CasellaDiTesto 26">
              <a:extLst>
                <a:ext uri="{FF2B5EF4-FFF2-40B4-BE49-F238E27FC236}">
                  <a16:creationId xmlns:a16="http://schemas.microsoft.com/office/drawing/2014/main" id="{96F73157-638A-CDBD-E947-BE113E75EE3A}"/>
                </a:ext>
              </a:extLst>
            </p:cNvPr>
            <p:cNvSpPr txBox="1"/>
            <p:nvPr/>
          </p:nvSpPr>
          <p:spPr>
            <a:xfrm>
              <a:off x="6500197" y="1987990"/>
              <a:ext cx="281329" cy="175727"/>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30</a:t>
              </a:r>
            </a:p>
          </p:txBody>
        </p:sp>
        <p:sp>
          <p:nvSpPr>
            <p:cNvPr id="28" name="Rettangolo 27">
              <a:extLst>
                <a:ext uri="{FF2B5EF4-FFF2-40B4-BE49-F238E27FC236}">
                  <a16:creationId xmlns:a16="http://schemas.microsoft.com/office/drawing/2014/main" id="{9935AA9D-20D7-872A-FF0F-BF00229E96CC}"/>
                </a:ext>
              </a:extLst>
            </p:cNvPr>
            <p:cNvSpPr/>
            <p:nvPr/>
          </p:nvSpPr>
          <p:spPr bwMode="auto">
            <a:xfrm>
              <a:off x="7889419" y="3071379"/>
              <a:ext cx="360000" cy="180000"/>
            </a:xfrm>
            <a:prstGeom prst="rect">
              <a:avLst/>
            </a:prstGeom>
            <a:solidFill>
              <a:srgbClr val="DDE3D5"/>
            </a:solidFill>
            <a:ln w="9525" cap="flat" cmpd="sng" algn="ctr">
              <a:solidFill>
                <a:srgbClr val="AFBFCD"/>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9" name="CasellaDiTesto 28">
              <a:extLst>
                <a:ext uri="{FF2B5EF4-FFF2-40B4-BE49-F238E27FC236}">
                  <a16:creationId xmlns:a16="http://schemas.microsoft.com/office/drawing/2014/main" id="{81A6AD44-08C1-4F4E-4EFD-324B0AD94E0D}"/>
                </a:ext>
              </a:extLst>
            </p:cNvPr>
            <p:cNvSpPr txBox="1"/>
            <p:nvPr/>
          </p:nvSpPr>
          <p:spPr>
            <a:xfrm>
              <a:off x="7323717" y="1873769"/>
              <a:ext cx="637401" cy="165111"/>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P=&lt;0.01</a:t>
              </a:r>
            </a:p>
          </p:txBody>
        </p:sp>
        <p:sp>
          <p:nvSpPr>
            <p:cNvPr id="30" name="CasellaDiTesto 29">
              <a:extLst>
                <a:ext uri="{FF2B5EF4-FFF2-40B4-BE49-F238E27FC236}">
                  <a16:creationId xmlns:a16="http://schemas.microsoft.com/office/drawing/2014/main" id="{A0AABCEB-5C13-9C4C-DD38-173E783A1C36}"/>
                </a:ext>
              </a:extLst>
            </p:cNvPr>
            <p:cNvSpPr txBox="1"/>
            <p:nvPr/>
          </p:nvSpPr>
          <p:spPr>
            <a:xfrm>
              <a:off x="7215354" y="2123503"/>
              <a:ext cx="394876" cy="165111"/>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29%</a:t>
              </a:r>
            </a:p>
          </p:txBody>
        </p:sp>
        <p:sp>
          <p:nvSpPr>
            <p:cNvPr id="31" name="CasellaDiTesto 30">
              <a:extLst>
                <a:ext uri="{FF2B5EF4-FFF2-40B4-BE49-F238E27FC236}">
                  <a16:creationId xmlns:a16="http://schemas.microsoft.com/office/drawing/2014/main" id="{26FBB62C-ED5C-9687-9976-3FFD1785EF53}"/>
                </a:ext>
              </a:extLst>
            </p:cNvPr>
            <p:cNvSpPr txBox="1"/>
            <p:nvPr/>
          </p:nvSpPr>
          <p:spPr>
            <a:xfrm>
              <a:off x="7921382" y="3038857"/>
              <a:ext cx="324323" cy="165111"/>
            </a:xfrm>
            <a:prstGeom prst="rect">
              <a:avLst/>
            </a:prstGeom>
            <a:noFill/>
          </p:spPr>
          <p:txBody>
            <a:bodyPr wrap="none" rtlCol="0">
              <a:spAutoFit/>
            </a:bodyPr>
            <a:lstStyle/>
            <a:p>
              <a:pPr algn="ctr"/>
              <a:r>
                <a:rPr lang="en-US" sz="1467" dirty="0">
                  <a:latin typeface="Tahoma" panose="020B0604030504040204" pitchFamily="34" charset="0"/>
                  <a:ea typeface="Tahoma" panose="020B0604030504040204" pitchFamily="34" charset="0"/>
                  <a:cs typeface="Tahoma" panose="020B0604030504040204" pitchFamily="34" charset="0"/>
                </a:rPr>
                <a:t>5%</a:t>
              </a:r>
            </a:p>
          </p:txBody>
        </p:sp>
        <p:sp>
          <p:nvSpPr>
            <p:cNvPr id="8192" name="CasellaDiTesto 8191">
              <a:extLst>
                <a:ext uri="{FF2B5EF4-FFF2-40B4-BE49-F238E27FC236}">
                  <a16:creationId xmlns:a16="http://schemas.microsoft.com/office/drawing/2014/main" id="{12B56A4A-1893-4D39-B098-B6F0EDCD2C88}"/>
                </a:ext>
              </a:extLst>
            </p:cNvPr>
            <p:cNvSpPr txBox="1"/>
            <p:nvPr/>
          </p:nvSpPr>
          <p:spPr>
            <a:xfrm>
              <a:off x="7014980" y="3355160"/>
              <a:ext cx="674265" cy="282296"/>
            </a:xfrm>
            <a:prstGeom prst="rect">
              <a:avLst/>
            </a:prstGeom>
            <a:noFill/>
          </p:spPr>
          <p:txBody>
            <a:bodyPr wrap="none" rtlCol="0">
              <a:spAutoFit/>
            </a:bodyPr>
            <a:lstStyle/>
            <a:p>
              <a:r>
                <a:rPr lang="en-US" sz="1467" dirty="0" err="1">
                  <a:latin typeface="Tahoma" panose="020B0604030504040204" pitchFamily="34" charset="0"/>
                  <a:ea typeface="Tahoma" panose="020B0604030504040204" pitchFamily="34" charset="0"/>
                  <a:cs typeface="Tahoma" panose="020B0604030504040204" pitchFamily="34" charset="0"/>
                </a:rPr>
                <a:t>Microcath</a:t>
              </a:r>
              <a:endParaRPr lang="en-US" sz="1467" dirty="0">
                <a:latin typeface="Tahoma" panose="020B0604030504040204" pitchFamily="34" charset="0"/>
                <a:ea typeface="Tahoma" panose="020B0604030504040204" pitchFamily="34" charset="0"/>
                <a:cs typeface="Tahoma" panose="020B0604030504040204" pitchFamily="34" charset="0"/>
              </a:endParaRPr>
            </a:p>
            <a:p>
              <a:pPr algn="ctr"/>
              <a:r>
                <a:rPr lang="en-US" sz="1467" dirty="0">
                  <a:latin typeface="Tahoma" panose="020B0604030504040204" pitchFamily="34" charset="0"/>
                  <a:ea typeface="Tahoma" panose="020B0604030504040204" pitchFamily="34" charset="0"/>
                  <a:cs typeface="Tahoma" panose="020B0604030504040204" pitchFamily="34" charset="0"/>
                </a:rPr>
                <a:t>FFR</a:t>
              </a:r>
            </a:p>
          </p:txBody>
        </p:sp>
        <p:sp>
          <p:nvSpPr>
            <p:cNvPr id="8193" name="CasellaDiTesto 8192">
              <a:extLst>
                <a:ext uri="{FF2B5EF4-FFF2-40B4-BE49-F238E27FC236}">
                  <a16:creationId xmlns:a16="http://schemas.microsoft.com/office/drawing/2014/main" id="{C414B98F-E96A-B25A-08AF-52B9FF9D4D49}"/>
                </a:ext>
              </a:extLst>
            </p:cNvPr>
            <p:cNvSpPr txBox="1"/>
            <p:nvPr/>
          </p:nvSpPr>
          <p:spPr>
            <a:xfrm>
              <a:off x="7805355" y="3343090"/>
              <a:ext cx="447790" cy="282296"/>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Angio</a:t>
              </a:r>
            </a:p>
            <a:p>
              <a:pPr algn="ctr"/>
              <a:r>
                <a:rPr lang="en-US" sz="1467" dirty="0">
                  <a:latin typeface="Tahoma" panose="020B0604030504040204" pitchFamily="34" charset="0"/>
                  <a:ea typeface="Tahoma" panose="020B0604030504040204" pitchFamily="34" charset="0"/>
                  <a:cs typeface="Tahoma" panose="020B0604030504040204" pitchFamily="34" charset="0"/>
                </a:rPr>
                <a:t>FFR</a:t>
              </a:r>
            </a:p>
          </p:txBody>
        </p:sp>
      </p:grpSp>
    </p:spTree>
    <p:extLst>
      <p:ext uri="{BB962C8B-B14F-4D97-AF65-F5344CB8AC3E}">
        <p14:creationId xmlns:p14="http://schemas.microsoft.com/office/powerpoint/2010/main" val="212836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1957E8E7-B971-765A-03E0-727ECDF93817}"/>
              </a:ext>
            </a:extLst>
          </p:cNvPr>
          <p:cNvGraphicFramePr>
            <a:graphicFrameLocks noGrp="1"/>
          </p:cNvGraphicFramePr>
          <p:nvPr>
            <p:extLst>
              <p:ext uri="{D42A27DB-BD31-4B8C-83A1-F6EECF244321}">
                <p14:modId xmlns:p14="http://schemas.microsoft.com/office/powerpoint/2010/main" val="3087968097"/>
              </p:ext>
            </p:extLst>
          </p:nvPr>
        </p:nvGraphicFramePr>
        <p:xfrm>
          <a:off x="111889" y="1672917"/>
          <a:ext cx="6647896" cy="4576012"/>
        </p:xfrm>
        <a:graphic>
          <a:graphicData uri="http://schemas.openxmlformats.org/drawingml/2006/table">
            <a:tbl>
              <a:tblPr firstRow="1" firstCol="1" bandRow="1">
                <a:tableStyleId>{5C22544A-7EE6-4342-B048-85BDC9FD1C3A}</a:tableStyleId>
              </a:tblPr>
              <a:tblGrid>
                <a:gridCol w="1366744">
                  <a:extLst>
                    <a:ext uri="{9D8B030D-6E8A-4147-A177-3AD203B41FA5}">
                      <a16:colId xmlns:a16="http://schemas.microsoft.com/office/drawing/2014/main" val="1079613223"/>
                    </a:ext>
                  </a:extLst>
                </a:gridCol>
                <a:gridCol w="2201325">
                  <a:extLst>
                    <a:ext uri="{9D8B030D-6E8A-4147-A177-3AD203B41FA5}">
                      <a16:colId xmlns:a16="http://schemas.microsoft.com/office/drawing/2014/main" val="1529846827"/>
                    </a:ext>
                  </a:extLst>
                </a:gridCol>
                <a:gridCol w="2110343">
                  <a:extLst>
                    <a:ext uri="{9D8B030D-6E8A-4147-A177-3AD203B41FA5}">
                      <a16:colId xmlns:a16="http://schemas.microsoft.com/office/drawing/2014/main" val="1267444180"/>
                    </a:ext>
                  </a:extLst>
                </a:gridCol>
                <a:gridCol w="969484">
                  <a:extLst>
                    <a:ext uri="{9D8B030D-6E8A-4147-A177-3AD203B41FA5}">
                      <a16:colId xmlns:a16="http://schemas.microsoft.com/office/drawing/2014/main" val="4116835785"/>
                    </a:ext>
                  </a:extLst>
                </a:gridCol>
              </a:tblGrid>
              <a:tr h="1890724">
                <a:tc>
                  <a:txBody>
                    <a:bodyPr/>
                    <a:lstStyle/>
                    <a:p>
                      <a:pPr algn="ctr">
                        <a:lnSpc>
                          <a:spcPct val="115000"/>
                        </a:lnSpc>
                        <a:spcAft>
                          <a:spcPts val="1000"/>
                        </a:spcAft>
                      </a:pP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Angiography-derived FFR</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(n=102)</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Microcatheter-derived FFR</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(n=102)</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spcAft>
                          <a:spcPts val="1000"/>
                        </a:spcAft>
                      </a:pPr>
                      <a:r>
                        <a:rPr lang="en-US" sz="2100" dirty="0">
                          <a:solidFill>
                            <a:srgbClr val="FEB91A"/>
                          </a:solidFill>
                          <a:effectLst/>
                          <a:latin typeface="Tahoma" panose="020B0604030504040204" pitchFamily="34" charset="0"/>
                          <a:ea typeface="Tahoma" panose="020B0604030504040204" pitchFamily="34" charset="0"/>
                          <a:cs typeface="Tahoma" panose="020B0604030504040204" pitchFamily="34" charset="0"/>
                        </a:rPr>
                        <a:t>p-value</a:t>
                      </a:r>
                      <a:endParaRPr lang="it-IT" sz="21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3975214566"/>
                  </a:ext>
                </a:extLst>
              </a:tr>
              <a:tr h="895096">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Pd/Pa</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0.95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[0.94-0.97]</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0.94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[0.93-0.96]</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0.19</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276427529"/>
                  </a:ext>
                </a:extLst>
              </a:tr>
              <a:tr h="895096">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Resting index</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[0.90-0.96]</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0.93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[0.91-0.94]</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0.65</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586980328"/>
                  </a:ext>
                </a:extLst>
              </a:tr>
              <a:tr h="895096">
                <a:tc>
                  <a:txBody>
                    <a:bodyPr/>
                    <a:lstStyle/>
                    <a:p>
                      <a:pPr>
                        <a:lnSpc>
                          <a:spcPct val="115000"/>
                        </a:lnSpc>
                        <a:spcAft>
                          <a:spcPts val="1000"/>
                        </a:spcAft>
                      </a:pPr>
                      <a:r>
                        <a:rPr lang="en-US"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FFR</a:t>
                      </a:r>
                      <a:endParaRPr lang="it-IT" sz="21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9933" marR="79933" marT="1110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0.89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[0.87-0.93]</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0.89 </a:t>
                      </a:r>
                    </a:p>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[0.86-0.91]</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spcAft>
                          <a:spcPts val="1000"/>
                        </a:spcAft>
                      </a:pPr>
                      <a:r>
                        <a:rPr lang="en-US"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0.38</a:t>
                      </a:r>
                      <a:endParaRPr lang="it-IT" sz="21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307534775"/>
                  </a:ext>
                </a:extLst>
              </a:tr>
            </a:tbl>
          </a:graphicData>
        </a:graphic>
      </p:graphicFrame>
      <p:sp>
        <p:nvSpPr>
          <p:cNvPr id="11" name="Rettangolo 10">
            <a:extLst>
              <a:ext uri="{FF2B5EF4-FFF2-40B4-BE49-F238E27FC236}">
                <a16:creationId xmlns:a16="http://schemas.microsoft.com/office/drawing/2014/main" id="{09886B1E-88CB-5384-5BF8-F9A3EDC27DCD}"/>
              </a:ext>
            </a:extLst>
          </p:cNvPr>
          <p:cNvSpPr/>
          <p:nvPr/>
        </p:nvSpPr>
        <p:spPr bwMode="auto">
          <a:xfrm>
            <a:off x="5750858" y="1672917"/>
            <a:ext cx="1001257" cy="4569664"/>
          </a:xfrm>
          <a:prstGeom prst="rect">
            <a:avLst/>
          </a:prstGeom>
          <a:no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7">
            <a:extLst>
              <a:ext uri="{FF2B5EF4-FFF2-40B4-BE49-F238E27FC236}">
                <a16:creationId xmlns:a16="http://schemas.microsoft.com/office/drawing/2014/main" id="{02899813-82D0-CB8B-71C1-A60895D97340}"/>
              </a:ext>
            </a:extLst>
          </p:cNvPr>
          <p:cNvSpPr>
            <a:spLocks noGrp="1" noChangeArrowheads="1"/>
          </p:cNvSpPr>
          <p:nvPr>
            <p:ph type="title"/>
          </p:nvPr>
        </p:nvSpPr>
        <p:spPr>
          <a:xfrm>
            <a:off x="53502" y="22768"/>
            <a:ext cx="12026605" cy="1037985"/>
          </a:xfrm>
        </p:spPr>
        <p:txBody>
          <a:bodyPr anchor="ctr"/>
          <a:lstStyle/>
          <a:p>
            <a:pPr algn="ctr" eaLnBrk="1" hangingPunct="1"/>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Secondary Endpoint</a:t>
            </a:r>
          </a:p>
        </p:txBody>
      </p:sp>
      <p:sp>
        <p:nvSpPr>
          <p:cNvPr id="6" name="Rectangle 4">
            <a:extLst>
              <a:ext uri="{FF2B5EF4-FFF2-40B4-BE49-F238E27FC236}">
                <a16:creationId xmlns:a16="http://schemas.microsoft.com/office/drawing/2014/main" id="{57B16A87-E123-FC6C-13D1-9631DB96DF0F}"/>
              </a:ext>
            </a:extLst>
          </p:cNvPr>
          <p:cNvSpPr>
            <a:spLocks noChangeArrowheads="1"/>
          </p:cNvSpPr>
          <p:nvPr/>
        </p:nvSpPr>
        <p:spPr bwMode="auto">
          <a:xfrm>
            <a:off x="1558679" y="1088578"/>
            <a:ext cx="9144000" cy="579439"/>
          </a:xfrm>
          <a:prstGeom prst="rect">
            <a:avLst/>
          </a:prstGeom>
          <a:noFill/>
          <a:ln w="9525">
            <a:noFill/>
            <a:miter lim="800000"/>
            <a:headEnd/>
            <a:tailEnd/>
          </a:ln>
        </p:spPr>
        <p:txBody>
          <a:bodyPr lIns="45720" rIns="45720" anchor="ctr"/>
          <a:lstStyle/>
          <a:p>
            <a:pPr algn="ctr" defTabSz="1219170" fontAlgn="base">
              <a:lnSpc>
                <a:spcPct val="90000"/>
              </a:lnSpc>
              <a:spcBef>
                <a:spcPct val="0"/>
              </a:spcBef>
              <a:spcAft>
                <a:spcPct val="0"/>
              </a:spcAft>
              <a:defRPr/>
            </a:pPr>
            <a:r>
              <a:rPr lang="en-US" sz="2400" b="1" i="1" dirty="0">
                <a:solidFill>
                  <a:srgbClr val="1D384C"/>
                </a:solidFill>
                <a:latin typeface="Tahoma" panose="020B0604030504040204" pitchFamily="34" charset="0"/>
                <a:ea typeface="Tahoma" panose="020B0604030504040204" pitchFamily="34" charset="0"/>
                <a:cs typeface="Tahoma" panose="020B0604030504040204" pitchFamily="34" charset="0"/>
              </a:rPr>
              <a:t>Microcatheter- vs Angiography-derived FFR</a:t>
            </a:r>
          </a:p>
        </p:txBody>
      </p:sp>
      <p:sp>
        <p:nvSpPr>
          <p:cNvPr id="16" name="CasellaDiTesto 15">
            <a:extLst>
              <a:ext uri="{FF2B5EF4-FFF2-40B4-BE49-F238E27FC236}">
                <a16:creationId xmlns:a16="http://schemas.microsoft.com/office/drawing/2014/main" id="{34C79E6C-BC60-C61D-9038-5BD9F33C0C38}"/>
              </a:ext>
            </a:extLst>
          </p:cNvPr>
          <p:cNvSpPr txBox="1"/>
          <p:nvPr/>
        </p:nvSpPr>
        <p:spPr>
          <a:xfrm>
            <a:off x="7712838" y="5100590"/>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50</a:t>
            </a:r>
          </a:p>
        </p:txBody>
      </p:sp>
      <p:sp>
        <p:nvSpPr>
          <p:cNvPr id="17" name="CasellaDiTesto 16">
            <a:extLst>
              <a:ext uri="{FF2B5EF4-FFF2-40B4-BE49-F238E27FC236}">
                <a16:creationId xmlns:a16="http://schemas.microsoft.com/office/drawing/2014/main" id="{45BA17D0-B80D-9E53-1892-9B0485515898}"/>
              </a:ext>
            </a:extLst>
          </p:cNvPr>
          <p:cNvSpPr txBox="1"/>
          <p:nvPr/>
        </p:nvSpPr>
        <p:spPr>
          <a:xfrm>
            <a:off x="7710608" y="4638402"/>
            <a:ext cx="409086"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60</a:t>
            </a:r>
          </a:p>
        </p:txBody>
      </p:sp>
      <p:sp>
        <p:nvSpPr>
          <p:cNvPr id="18" name="CasellaDiTesto 17">
            <a:extLst>
              <a:ext uri="{FF2B5EF4-FFF2-40B4-BE49-F238E27FC236}">
                <a16:creationId xmlns:a16="http://schemas.microsoft.com/office/drawing/2014/main" id="{44A7776C-696B-68AF-2DBE-AD1BC576D6F6}"/>
              </a:ext>
            </a:extLst>
          </p:cNvPr>
          <p:cNvSpPr txBox="1"/>
          <p:nvPr/>
        </p:nvSpPr>
        <p:spPr>
          <a:xfrm>
            <a:off x="7716822" y="4156306"/>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70</a:t>
            </a:r>
          </a:p>
        </p:txBody>
      </p:sp>
      <p:sp>
        <p:nvSpPr>
          <p:cNvPr id="19" name="CasellaDiTesto 18">
            <a:extLst>
              <a:ext uri="{FF2B5EF4-FFF2-40B4-BE49-F238E27FC236}">
                <a16:creationId xmlns:a16="http://schemas.microsoft.com/office/drawing/2014/main" id="{FB1C9FEF-4A5F-9773-CE21-DCD4116F2644}"/>
              </a:ext>
            </a:extLst>
          </p:cNvPr>
          <p:cNvSpPr txBox="1"/>
          <p:nvPr/>
        </p:nvSpPr>
        <p:spPr>
          <a:xfrm>
            <a:off x="7728775" y="3682184"/>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80</a:t>
            </a:r>
          </a:p>
        </p:txBody>
      </p:sp>
      <p:sp>
        <p:nvSpPr>
          <p:cNvPr id="20" name="CasellaDiTesto 19">
            <a:extLst>
              <a:ext uri="{FF2B5EF4-FFF2-40B4-BE49-F238E27FC236}">
                <a16:creationId xmlns:a16="http://schemas.microsoft.com/office/drawing/2014/main" id="{246A3372-B776-E96C-4549-27532DE7EBFC}"/>
              </a:ext>
            </a:extLst>
          </p:cNvPr>
          <p:cNvSpPr txBox="1"/>
          <p:nvPr/>
        </p:nvSpPr>
        <p:spPr>
          <a:xfrm>
            <a:off x="7762404" y="3200073"/>
            <a:ext cx="409086"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90</a:t>
            </a:r>
          </a:p>
        </p:txBody>
      </p:sp>
      <p:sp>
        <p:nvSpPr>
          <p:cNvPr id="21" name="CasellaDiTesto 20">
            <a:extLst>
              <a:ext uri="{FF2B5EF4-FFF2-40B4-BE49-F238E27FC236}">
                <a16:creationId xmlns:a16="http://schemas.microsoft.com/office/drawing/2014/main" id="{9726FAD5-C8EF-5179-814B-CF8EEBAB4B62}"/>
              </a:ext>
            </a:extLst>
          </p:cNvPr>
          <p:cNvSpPr txBox="1"/>
          <p:nvPr/>
        </p:nvSpPr>
        <p:spPr>
          <a:xfrm>
            <a:off x="7688936" y="2717977"/>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100</a:t>
            </a:r>
          </a:p>
        </p:txBody>
      </p:sp>
      <p:sp>
        <p:nvSpPr>
          <p:cNvPr id="8202" name="Rettangolo 8201">
            <a:extLst>
              <a:ext uri="{FF2B5EF4-FFF2-40B4-BE49-F238E27FC236}">
                <a16:creationId xmlns:a16="http://schemas.microsoft.com/office/drawing/2014/main" id="{04AB529F-9F90-2D2A-0177-8A01F0B55630}"/>
              </a:ext>
            </a:extLst>
          </p:cNvPr>
          <p:cNvSpPr/>
          <p:nvPr/>
        </p:nvSpPr>
        <p:spPr bwMode="auto">
          <a:xfrm>
            <a:off x="8537212" y="3771103"/>
            <a:ext cx="240000" cy="240000"/>
          </a:xfrm>
          <a:prstGeom prst="rect">
            <a:avLst/>
          </a:prstGeom>
          <a:solidFill>
            <a:srgbClr val="AFBFCD"/>
          </a:solidFill>
          <a:ln w="9525" cap="flat" cmpd="sng" algn="ctr">
            <a:solidFill>
              <a:srgbClr val="AFBFCD"/>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203" name="Rettangolo 8202">
            <a:extLst>
              <a:ext uri="{FF2B5EF4-FFF2-40B4-BE49-F238E27FC236}">
                <a16:creationId xmlns:a16="http://schemas.microsoft.com/office/drawing/2014/main" id="{8A377E7E-3DB1-F2B0-B6B8-77ECEB2260E6}"/>
              </a:ext>
            </a:extLst>
          </p:cNvPr>
          <p:cNvSpPr/>
          <p:nvPr/>
        </p:nvSpPr>
        <p:spPr bwMode="auto">
          <a:xfrm>
            <a:off x="9118745" y="4392393"/>
            <a:ext cx="240000" cy="240000"/>
          </a:xfrm>
          <a:prstGeom prst="rect">
            <a:avLst/>
          </a:prstGeom>
          <a:solidFill>
            <a:srgbClr val="DDE3D5"/>
          </a:solidFill>
          <a:ln w="9525" cap="flat" cmpd="sng" algn="ctr">
            <a:solidFill>
              <a:srgbClr val="DDE3D5"/>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8204" name="Connettore diritto 8203">
            <a:extLst>
              <a:ext uri="{FF2B5EF4-FFF2-40B4-BE49-F238E27FC236}">
                <a16:creationId xmlns:a16="http://schemas.microsoft.com/office/drawing/2014/main" id="{67C15C88-3809-94E5-EE95-3D1E312C1675}"/>
              </a:ext>
            </a:extLst>
          </p:cNvPr>
          <p:cNvCxnSpPr/>
          <p:nvPr/>
        </p:nvCxnSpPr>
        <p:spPr bwMode="auto">
          <a:xfrm flipV="1">
            <a:off x="8652465" y="2971371"/>
            <a:ext cx="0" cy="81600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Connettore diritto 8204">
            <a:extLst>
              <a:ext uri="{FF2B5EF4-FFF2-40B4-BE49-F238E27FC236}">
                <a16:creationId xmlns:a16="http://schemas.microsoft.com/office/drawing/2014/main" id="{FEA36782-3809-C7DA-3F10-A95B5F320956}"/>
              </a:ext>
            </a:extLst>
          </p:cNvPr>
          <p:cNvCxnSpPr/>
          <p:nvPr/>
        </p:nvCxnSpPr>
        <p:spPr bwMode="auto">
          <a:xfrm>
            <a:off x="8553099" y="2863417"/>
            <a:ext cx="198733" cy="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Connettore diritto 8205">
            <a:extLst>
              <a:ext uri="{FF2B5EF4-FFF2-40B4-BE49-F238E27FC236}">
                <a16:creationId xmlns:a16="http://schemas.microsoft.com/office/drawing/2014/main" id="{E91C41C5-6A46-6788-B897-A898B76B1BCF}"/>
              </a:ext>
            </a:extLst>
          </p:cNvPr>
          <p:cNvCxnSpPr/>
          <p:nvPr/>
        </p:nvCxnSpPr>
        <p:spPr bwMode="auto">
          <a:xfrm flipV="1">
            <a:off x="8653047" y="3811427"/>
            <a:ext cx="0" cy="81600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Connettore diritto 8206">
            <a:extLst>
              <a:ext uri="{FF2B5EF4-FFF2-40B4-BE49-F238E27FC236}">
                <a16:creationId xmlns:a16="http://schemas.microsoft.com/office/drawing/2014/main" id="{04BF985D-EC7D-08F5-ABD6-354349A47E6C}"/>
              </a:ext>
            </a:extLst>
          </p:cNvPr>
          <p:cNvCxnSpPr/>
          <p:nvPr/>
        </p:nvCxnSpPr>
        <p:spPr bwMode="auto">
          <a:xfrm>
            <a:off x="8553099" y="4623267"/>
            <a:ext cx="198733" cy="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9" name="Connettore diritto 8208">
            <a:extLst>
              <a:ext uri="{FF2B5EF4-FFF2-40B4-BE49-F238E27FC236}">
                <a16:creationId xmlns:a16="http://schemas.microsoft.com/office/drawing/2014/main" id="{E69B3B50-62AA-9BA6-FD1B-A215F1C481E7}"/>
              </a:ext>
            </a:extLst>
          </p:cNvPr>
          <p:cNvCxnSpPr/>
          <p:nvPr/>
        </p:nvCxnSpPr>
        <p:spPr bwMode="auto">
          <a:xfrm flipV="1">
            <a:off x="9252912" y="3870753"/>
            <a:ext cx="0" cy="528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Connettore diritto 8209">
            <a:extLst>
              <a:ext uri="{FF2B5EF4-FFF2-40B4-BE49-F238E27FC236}">
                <a16:creationId xmlns:a16="http://schemas.microsoft.com/office/drawing/2014/main" id="{37938D19-83AB-B19D-B8AD-0565DE62C0F3}"/>
              </a:ext>
            </a:extLst>
          </p:cNvPr>
          <p:cNvCxnSpPr/>
          <p:nvPr/>
        </p:nvCxnSpPr>
        <p:spPr bwMode="auto">
          <a:xfrm>
            <a:off x="9153546" y="3858831"/>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Connettore diritto 8210">
            <a:extLst>
              <a:ext uri="{FF2B5EF4-FFF2-40B4-BE49-F238E27FC236}">
                <a16:creationId xmlns:a16="http://schemas.microsoft.com/office/drawing/2014/main" id="{1A72E2DD-37A7-8D58-3B6F-12FD62B60597}"/>
              </a:ext>
            </a:extLst>
          </p:cNvPr>
          <p:cNvCxnSpPr/>
          <p:nvPr/>
        </p:nvCxnSpPr>
        <p:spPr bwMode="auto">
          <a:xfrm flipV="1">
            <a:off x="9253493" y="4543307"/>
            <a:ext cx="0" cy="816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2" name="Connettore diritto 8211">
            <a:extLst>
              <a:ext uri="{FF2B5EF4-FFF2-40B4-BE49-F238E27FC236}">
                <a16:creationId xmlns:a16="http://schemas.microsoft.com/office/drawing/2014/main" id="{86BE7A9F-9F61-6A15-447B-541BC374FB48}"/>
              </a:ext>
            </a:extLst>
          </p:cNvPr>
          <p:cNvCxnSpPr/>
          <p:nvPr/>
        </p:nvCxnSpPr>
        <p:spPr bwMode="auto">
          <a:xfrm>
            <a:off x="9143975" y="5359307"/>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3" name="Connettore diritto 8212">
            <a:extLst>
              <a:ext uri="{FF2B5EF4-FFF2-40B4-BE49-F238E27FC236}">
                <a16:creationId xmlns:a16="http://schemas.microsoft.com/office/drawing/2014/main" id="{498721B9-16EA-AFEF-4577-675DE4AD6116}"/>
              </a:ext>
            </a:extLst>
          </p:cNvPr>
          <p:cNvCxnSpPr/>
          <p:nvPr/>
        </p:nvCxnSpPr>
        <p:spPr bwMode="auto">
          <a:xfrm>
            <a:off x="8553092" y="2958661"/>
            <a:ext cx="198733" cy="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6" name="CasellaDiTesto 8215">
            <a:extLst>
              <a:ext uri="{FF2B5EF4-FFF2-40B4-BE49-F238E27FC236}">
                <a16:creationId xmlns:a16="http://schemas.microsoft.com/office/drawing/2014/main" id="{B3FDEDB9-F069-D0D0-2938-E4A9855FD4A4}"/>
              </a:ext>
            </a:extLst>
          </p:cNvPr>
          <p:cNvSpPr txBox="1"/>
          <p:nvPr/>
        </p:nvSpPr>
        <p:spPr>
          <a:xfrm>
            <a:off x="8351153" y="2493288"/>
            <a:ext cx="926857"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P=&lt;0.01</a:t>
            </a:r>
          </a:p>
        </p:txBody>
      </p:sp>
      <p:sp>
        <p:nvSpPr>
          <p:cNvPr id="8219" name="CasellaDiTesto 8218">
            <a:extLst>
              <a:ext uri="{FF2B5EF4-FFF2-40B4-BE49-F238E27FC236}">
                <a16:creationId xmlns:a16="http://schemas.microsoft.com/office/drawing/2014/main" id="{03661DA1-26F3-16E0-77C8-3CECBE624961}"/>
              </a:ext>
            </a:extLst>
          </p:cNvPr>
          <p:cNvSpPr txBox="1"/>
          <p:nvPr/>
        </p:nvSpPr>
        <p:spPr>
          <a:xfrm>
            <a:off x="7948355" y="5625103"/>
            <a:ext cx="980461" cy="543867"/>
          </a:xfrm>
          <a:prstGeom prst="rect">
            <a:avLst/>
          </a:prstGeom>
          <a:noFill/>
        </p:spPr>
        <p:txBody>
          <a:bodyPr wrap="none" rtlCol="0">
            <a:spAutoFit/>
          </a:bodyPr>
          <a:lstStyle/>
          <a:p>
            <a:r>
              <a:rPr lang="en-US" sz="1467" dirty="0" err="1">
                <a:latin typeface="Tahoma" panose="020B0604030504040204" pitchFamily="34" charset="0"/>
                <a:ea typeface="Tahoma" panose="020B0604030504040204" pitchFamily="34" charset="0"/>
                <a:cs typeface="Tahoma" panose="020B0604030504040204" pitchFamily="34" charset="0"/>
              </a:rPr>
              <a:t>Microcath</a:t>
            </a:r>
            <a:endParaRPr lang="en-US" sz="1467" dirty="0">
              <a:latin typeface="Tahoma" panose="020B0604030504040204" pitchFamily="34" charset="0"/>
              <a:ea typeface="Tahoma" panose="020B0604030504040204" pitchFamily="34" charset="0"/>
              <a:cs typeface="Tahoma" panose="020B0604030504040204" pitchFamily="34" charset="0"/>
            </a:endParaRPr>
          </a:p>
          <a:p>
            <a:pPr algn="ctr"/>
            <a:r>
              <a:rPr lang="en-US" sz="1467" dirty="0">
                <a:latin typeface="Tahoma" panose="020B0604030504040204" pitchFamily="34" charset="0"/>
                <a:ea typeface="Tahoma" panose="020B0604030504040204" pitchFamily="34" charset="0"/>
                <a:cs typeface="Tahoma" panose="020B0604030504040204" pitchFamily="34" charset="0"/>
              </a:rPr>
              <a:t>FFR</a:t>
            </a:r>
          </a:p>
        </p:txBody>
      </p:sp>
      <p:sp>
        <p:nvSpPr>
          <p:cNvPr id="8220" name="CasellaDiTesto 8219">
            <a:extLst>
              <a:ext uri="{FF2B5EF4-FFF2-40B4-BE49-F238E27FC236}">
                <a16:creationId xmlns:a16="http://schemas.microsoft.com/office/drawing/2014/main" id="{0BD94694-382D-544D-FC03-BFB11606DC72}"/>
              </a:ext>
            </a:extLst>
          </p:cNvPr>
          <p:cNvSpPr txBox="1"/>
          <p:nvPr/>
        </p:nvSpPr>
        <p:spPr>
          <a:xfrm>
            <a:off x="8981370" y="5619905"/>
            <a:ext cx="651140" cy="543867"/>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Angio</a:t>
            </a:r>
          </a:p>
          <a:p>
            <a:pPr algn="ctr"/>
            <a:r>
              <a:rPr lang="en-US" sz="1467" dirty="0">
                <a:latin typeface="Tahoma" panose="020B0604030504040204" pitchFamily="34" charset="0"/>
                <a:ea typeface="Tahoma" panose="020B0604030504040204" pitchFamily="34" charset="0"/>
                <a:cs typeface="Tahoma" panose="020B0604030504040204" pitchFamily="34" charset="0"/>
              </a:rPr>
              <a:t>FFR</a:t>
            </a:r>
          </a:p>
        </p:txBody>
      </p:sp>
      <p:cxnSp>
        <p:nvCxnSpPr>
          <p:cNvPr id="8239" name="Connettore diritto 8238">
            <a:extLst>
              <a:ext uri="{FF2B5EF4-FFF2-40B4-BE49-F238E27FC236}">
                <a16:creationId xmlns:a16="http://schemas.microsoft.com/office/drawing/2014/main" id="{77447F76-2CCB-E5BC-A842-1DCBE503C197}"/>
              </a:ext>
            </a:extLst>
          </p:cNvPr>
          <p:cNvCxnSpPr/>
          <p:nvPr/>
        </p:nvCxnSpPr>
        <p:spPr bwMode="auto">
          <a:xfrm flipV="1">
            <a:off x="16369633" y="5031969"/>
            <a:ext cx="0" cy="1392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0" name="Connettore diritto 8239">
            <a:extLst>
              <a:ext uri="{FF2B5EF4-FFF2-40B4-BE49-F238E27FC236}">
                <a16:creationId xmlns:a16="http://schemas.microsoft.com/office/drawing/2014/main" id="{1BB1F4C7-F510-633B-A167-50CA93F4E0DA}"/>
              </a:ext>
            </a:extLst>
          </p:cNvPr>
          <p:cNvCxnSpPr/>
          <p:nvPr/>
        </p:nvCxnSpPr>
        <p:spPr bwMode="auto">
          <a:xfrm>
            <a:off x="16274309" y="6427169"/>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47" name="Text Box 76">
            <a:extLst>
              <a:ext uri="{FF2B5EF4-FFF2-40B4-BE49-F238E27FC236}">
                <a16:creationId xmlns:a16="http://schemas.microsoft.com/office/drawing/2014/main" id="{C66205CC-131D-D1A7-F2D0-562A35091202}"/>
              </a:ext>
            </a:extLst>
          </p:cNvPr>
          <p:cNvSpPr txBox="1">
            <a:spLocks noChangeArrowheads="1"/>
          </p:cNvSpPr>
          <p:nvPr/>
        </p:nvSpPr>
        <p:spPr bwMode="invGray">
          <a:xfrm rot="16200000">
            <a:off x="6058478" y="3997690"/>
            <a:ext cx="2948655" cy="461665"/>
          </a:xfrm>
          <a:prstGeom prst="rect">
            <a:avLst/>
          </a:prstGeom>
          <a:noFill/>
          <a:ln w="9525">
            <a:noFill/>
            <a:miter lim="800000"/>
            <a:headEnd/>
            <a:tailEnd/>
          </a:ln>
        </p:spPr>
        <p:txBody>
          <a:bodyPr wrap="square">
            <a:spAutoFit/>
          </a:bodyPr>
          <a:lstStyle/>
          <a:p>
            <a:pPr algn="ctr" defTabSz="1219170" fontAlgn="base">
              <a:spcBef>
                <a:spcPct val="0"/>
              </a:spcBef>
              <a:spcAft>
                <a:spcPct val="0"/>
              </a:spcAft>
              <a:defRPr/>
            </a:pPr>
            <a:r>
              <a:rPr lang="en-US" sz="2400" b="1" dirty="0">
                <a:latin typeface="Tahoma" panose="020B0604030504040204" pitchFamily="34" charset="0"/>
                <a:ea typeface="Tahoma" panose="020B0604030504040204" pitchFamily="34" charset="0"/>
                <a:cs typeface="Tahoma" panose="020B0604030504040204" pitchFamily="34" charset="0"/>
                <a:sym typeface="Symbol" pitchFamily="18" charset="2"/>
              </a:rPr>
              <a:t>Procedure length</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8258" name="Rettangolo 8257">
            <a:extLst>
              <a:ext uri="{FF2B5EF4-FFF2-40B4-BE49-F238E27FC236}">
                <a16:creationId xmlns:a16="http://schemas.microsoft.com/office/drawing/2014/main" id="{33479234-81FE-7028-EDCE-A74B8F0A2211}"/>
              </a:ext>
            </a:extLst>
          </p:cNvPr>
          <p:cNvSpPr/>
          <p:nvPr/>
        </p:nvSpPr>
        <p:spPr bwMode="auto">
          <a:xfrm>
            <a:off x="7149215" y="1704396"/>
            <a:ext cx="4930893" cy="4538185"/>
          </a:xfrm>
          <a:prstGeom prst="rect">
            <a:avLst/>
          </a:prstGeom>
          <a:noFill/>
          <a:ln w="9525" cap="flat" cmpd="sng" algn="ctr">
            <a:solidFill>
              <a:srgbClr val="1D384C"/>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264" name="CasellaDiTesto 8263">
            <a:extLst>
              <a:ext uri="{FF2B5EF4-FFF2-40B4-BE49-F238E27FC236}">
                <a16:creationId xmlns:a16="http://schemas.microsoft.com/office/drawing/2014/main" id="{BF46D335-2DC4-BF92-FD67-869E9D891F68}"/>
              </a:ext>
            </a:extLst>
          </p:cNvPr>
          <p:cNvSpPr txBox="1"/>
          <p:nvPr/>
        </p:nvSpPr>
        <p:spPr>
          <a:xfrm>
            <a:off x="9962651" y="5215425"/>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120</a:t>
            </a:r>
          </a:p>
        </p:txBody>
      </p:sp>
      <p:sp>
        <p:nvSpPr>
          <p:cNvPr id="8265" name="CasellaDiTesto 8264">
            <a:extLst>
              <a:ext uri="{FF2B5EF4-FFF2-40B4-BE49-F238E27FC236}">
                <a16:creationId xmlns:a16="http://schemas.microsoft.com/office/drawing/2014/main" id="{6466761F-9476-3536-BF53-FA940F31BBA0}"/>
              </a:ext>
            </a:extLst>
          </p:cNvPr>
          <p:cNvSpPr txBox="1"/>
          <p:nvPr/>
        </p:nvSpPr>
        <p:spPr>
          <a:xfrm>
            <a:off x="9965764" y="4671592"/>
            <a:ext cx="5212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130</a:t>
            </a:r>
          </a:p>
        </p:txBody>
      </p:sp>
      <p:sp>
        <p:nvSpPr>
          <p:cNvPr id="8266" name="CasellaDiTesto 8265">
            <a:extLst>
              <a:ext uri="{FF2B5EF4-FFF2-40B4-BE49-F238E27FC236}">
                <a16:creationId xmlns:a16="http://schemas.microsoft.com/office/drawing/2014/main" id="{045F6683-2336-6F83-3335-8EE5F6EE4349}"/>
              </a:ext>
            </a:extLst>
          </p:cNvPr>
          <p:cNvSpPr txBox="1"/>
          <p:nvPr/>
        </p:nvSpPr>
        <p:spPr>
          <a:xfrm>
            <a:off x="9989067" y="4183090"/>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140</a:t>
            </a:r>
          </a:p>
        </p:txBody>
      </p:sp>
      <p:sp>
        <p:nvSpPr>
          <p:cNvPr id="8267" name="CasellaDiTesto 8266">
            <a:extLst>
              <a:ext uri="{FF2B5EF4-FFF2-40B4-BE49-F238E27FC236}">
                <a16:creationId xmlns:a16="http://schemas.microsoft.com/office/drawing/2014/main" id="{62A00916-A4A3-42DD-BF4C-1C0BDD157EF9}"/>
              </a:ext>
            </a:extLst>
          </p:cNvPr>
          <p:cNvSpPr txBox="1"/>
          <p:nvPr/>
        </p:nvSpPr>
        <p:spPr>
          <a:xfrm>
            <a:off x="9974604" y="3711261"/>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150</a:t>
            </a:r>
          </a:p>
        </p:txBody>
      </p:sp>
      <p:sp>
        <p:nvSpPr>
          <p:cNvPr id="8268" name="CasellaDiTesto 8267">
            <a:extLst>
              <a:ext uri="{FF2B5EF4-FFF2-40B4-BE49-F238E27FC236}">
                <a16:creationId xmlns:a16="http://schemas.microsoft.com/office/drawing/2014/main" id="{F2BD1B4F-E3C7-1BF5-A49A-8609D9E3CFC6}"/>
              </a:ext>
            </a:extLst>
          </p:cNvPr>
          <p:cNvSpPr txBox="1"/>
          <p:nvPr/>
        </p:nvSpPr>
        <p:spPr>
          <a:xfrm>
            <a:off x="9974604" y="3299306"/>
            <a:ext cx="5212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160</a:t>
            </a:r>
          </a:p>
        </p:txBody>
      </p:sp>
      <p:sp>
        <p:nvSpPr>
          <p:cNvPr id="8269" name="CasellaDiTesto 8268">
            <a:extLst>
              <a:ext uri="{FF2B5EF4-FFF2-40B4-BE49-F238E27FC236}">
                <a16:creationId xmlns:a16="http://schemas.microsoft.com/office/drawing/2014/main" id="{931DF620-A636-6B29-8F72-C5AE1B51B503}"/>
              </a:ext>
            </a:extLst>
          </p:cNvPr>
          <p:cNvSpPr txBox="1"/>
          <p:nvPr/>
        </p:nvSpPr>
        <p:spPr>
          <a:xfrm>
            <a:off x="9962651" y="2841521"/>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170</a:t>
            </a:r>
          </a:p>
        </p:txBody>
      </p:sp>
      <p:sp>
        <p:nvSpPr>
          <p:cNvPr id="8270" name="CasellaDiTesto 8269">
            <a:extLst>
              <a:ext uri="{FF2B5EF4-FFF2-40B4-BE49-F238E27FC236}">
                <a16:creationId xmlns:a16="http://schemas.microsoft.com/office/drawing/2014/main" id="{D28303D1-D1E1-5E2F-5AE8-7E5219194BD8}"/>
              </a:ext>
            </a:extLst>
          </p:cNvPr>
          <p:cNvSpPr txBox="1"/>
          <p:nvPr/>
        </p:nvSpPr>
        <p:spPr>
          <a:xfrm>
            <a:off x="9974604" y="2367398"/>
            <a:ext cx="668445"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180</a:t>
            </a:r>
          </a:p>
        </p:txBody>
      </p:sp>
      <p:sp>
        <p:nvSpPr>
          <p:cNvPr id="8271" name="CasellaDiTesto 8270">
            <a:extLst>
              <a:ext uri="{FF2B5EF4-FFF2-40B4-BE49-F238E27FC236}">
                <a16:creationId xmlns:a16="http://schemas.microsoft.com/office/drawing/2014/main" id="{383BCAC7-3C84-F9E3-27E0-CB6D99C7862C}"/>
              </a:ext>
            </a:extLst>
          </p:cNvPr>
          <p:cNvSpPr txBox="1"/>
          <p:nvPr/>
        </p:nvSpPr>
        <p:spPr>
          <a:xfrm>
            <a:off x="10008233" y="1885288"/>
            <a:ext cx="5212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190</a:t>
            </a:r>
          </a:p>
        </p:txBody>
      </p:sp>
      <p:sp>
        <p:nvSpPr>
          <p:cNvPr id="8283" name="Rettangolo 8282">
            <a:extLst>
              <a:ext uri="{FF2B5EF4-FFF2-40B4-BE49-F238E27FC236}">
                <a16:creationId xmlns:a16="http://schemas.microsoft.com/office/drawing/2014/main" id="{0B6CE66F-89C1-696F-250A-CAD684C87B4B}"/>
              </a:ext>
            </a:extLst>
          </p:cNvPr>
          <p:cNvSpPr/>
          <p:nvPr/>
        </p:nvSpPr>
        <p:spPr bwMode="auto">
          <a:xfrm>
            <a:off x="11014588" y="3508062"/>
            <a:ext cx="240000" cy="240000"/>
          </a:xfrm>
          <a:prstGeom prst="rect">
            <a:avLst/>
          </a:prstGeom>
          <a:solidFill>
            <a:srgbClr val="AFBFCD"/>
          </a:solidFill>
          <a:ln w="9525" cap="flat" cmpd="sng" algn="ctr">
            <a:solidFill>
              <a:srgbClr val="AFBFCD"/>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284" name="Rettangolo 8283">
            <a:extLst>
              <a:ext uri="{FF2B5EF4-FFF2-40B4-BE49-F238E27FC236}">
                <a16:creationId xmlns:a16="http://schemas.microsoft.com/office/drawing/2014/main" id="{FE7C1BDE-84A0-FDB0-BE3C-FF7B7AA4B412}"/>
              </a:ext>
            </a:extLst>
          </p:cNvPr>
          <p:cNvSpPr/>
          <p:nvPr/>
        </p:nvSpPr>
        <p:spPr bwMode="auto">
          <a:xfrm>
            <a:off x="11597505" y="4766937"/>
            <a:ext cx="240000" cy="240000"/>
          </a:xfrm>
          <a:prstGeom prst="rect">
            <a:avLst/>
          </a:prstGeom>
          <a:solidFill>
            <a:srgbClr val="DDE3D5"/>
          </a:solidFill>
          <a:ln w="9525" cap="flat" cmpd="sng" algn="ctr">
            <a:solidFill>
              <a:srgbClr val="DDE3D5"/>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8285" name="Connettore diritto 8284">
            <a:extLst>
              <a:ext uri="{FF2B5EF4-FFF2-40B4-BE49-F238E27FC236}">
                <a16:creationId xmlns:a16="http://schemas.microsoft.com/office/drawing/2014/main" id="{F5EF8ABB-0811-73F1-90DB-3982D91EDF6A}"/>
              </a:ext>
            </a:extLst>
          </p:cNvPr>
          <p:cNvCxnSpPr/>
          <p:nvPr/>
        </p:nvCxnSpPr>
        <p:spPr bwMode="auto">
          <a:xfrm flipV="1">
            <a:off x="11129841" y="1891187"/>
            <a:ext cx="0" cy="172800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86" name="Connettore diritto 8285">
            <a:extLst>
              <a:ext uri="{FF2B5EF4-FFF2-40B4-BE49-F238E27FC236}">
                <a16:creationId xmlns:a16="http://schemas.microsoft.com/office/drawing/2014/main" id="{84F4964E-D8C4-4B62-6D39-52D94C86AA08}"/>
              </a:ext>
            </a:extLst>
          </p:cNvPr>
          <p:cNvCxnSpPr/>
          <p:nvPr/>
        </p:nvCxnSpPr>
        <p:spPr bwMode="auto">
          <a:xfrm>
            <a:off x="11030475" y="1804509"/>
            <a:ext cx="198733" cy="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87" name="Connettore diritto 8286">
            <a:extLst>
              <a:ext uri="{FF2B5EF4-FFF2-40B4-BE49-F238E27FC236}">
                <a16:creationId xmlns:a16="http://schemas.microsoft.com/office/drawing/2014/main" id="{631F199C-9C2E-6C7B-A6CD-F8CB3DB0EFA4}"/>
              </a:ext>
            </a:extLst>
          </p:cNvPr>
          <p:cNvCxnSpPr/>
          <p:nvPr/>
        </p:nvCxnSpPr>
        <p:spPr bwMode="auto">
          <a:xfrm flipV="1">
            <a:off x="11130423" y="3548386"/>
            <a:ext cx="0" cy="187200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88" name="Connettore diritto 8287">
            <a:extLst>
              <a:ext uri="{FF2B5EF4-FFF2-40B4-BE49-F238E27FC236}">
                <a16:creationId xmlns:a16="http://schemas.microsoft.com/office/drawing/2014/main" id="{DEE743BA-8009-83BB-6520-CE7183639B2C}"/>
              </a:ext>
            </a:extLst>
          </p:cNvPr>
          <p:cNvCxnSpPr/>
          <p:nvPr/>
        </p:nvCxnSpPr>
        <p:spPr bwMode="auto">
          <a:xfrm>
            <a:off x="11030475" y="5433389"/>
            <a:ext cx="198733" cy="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89" name="Connettore diritto 8288">
            <a:extLst>
              <a:ext uri="{FF2B5EF4-FFF2-40B4-BE49-F238E27FC236}">
                <a16:creationId xmlns:a16="http://schemas.microsoft.com/office/drawing/2014/main" id="{4C7D24EC-9C6E-3B24-57D3-BBC24247F91B}"/>
              </a:ext>
            </a:extLst>
          </p:cNvPr>
          <p:cNvCxnSpPr/>
          <p:nvPr/>
        </p:nvCxnSpPr>
        <p:spPr bwMode="auto">
          <a:xfrm flipV="1">
            <a:off x="11730288" y="3544201"/>
            <a:ext cx="0" cy="1344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0" name="Connettore diritto 8289">
            <a:extLst>
              <a:ext uri="{FF2B5EF4-FFF2-40B4-BE49-F238E27FC236}">
                <a16:creationId xmlns:a16="http://schemas.microsoft.com/office/drawing/2014/main" id="{A569F134-47E5-E2C3-BE4B-8D5C70BDDD7A}"/>
              </a:ext>
            </a:extLst>
          </p:cNvPr>
          <p:cNvCxnSpPr/>
          <p:nvPr/>
        </p:nvCxnSpPr>
        <p:spPr bwMode="auto">
          <a:xfrm>
            <a:off x="11630922" y="3538638"/>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1" name="Connettore diritto 8290">
            <a:extLst>
              <a:ext uri="{FF2B5EF4-FFF2-40B4-BE49-F238E27FC236}">
                <a16:creationId xmlns:a16="http://schemas.microsoft.com/office/drawing/2014/main" id="{5CCF62A5-3118-1B99-C7E6-94ED3F4EFAD5}"/>
              </a:ext>
            </a:extLst>
          </p:cNvPr>
          <p:cNvCxnSpPr/>
          <p:nvPr/>
        </p:nvCxnSpPr>
        <p:spPr bwMode="auto">
          <a:xfrm flipV="1">
            <a:off x="11730869" y="4915274"/>
            <a:ext cx="0" cy="72000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2" name="Connettore diritto 8291">
            <a:extLst>
              <a:ext uri="{FF2B5EF4-FFF2-40B4-BE49-F238E27FC236}">
                <a16:creationId xmlns:a16="http://schemas.microsoft.com/office/drawing/2014/main" id="{2FE579D4-BA79-9787-F67F-C175B5487FE9}"/>
              </a:ext>
            </a:extLst>
          </p:cNvPr>
          <p:cNvCxnSpPr/>
          <p:nvPr/>
        </p:nvCxnSpPr>
        <p:spPr bwMode="auto">
          <a:xfrm>
            <a:off x="11635546" y="5755765"/>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4" name="CasellaDiTesto 8293">
            <a:extLst>
              <a:ext uri="{FF2B5EF4-FFF2-40B4-BE49-F238E27FC236}">
                <a16:creationId xmlns:a16="http://schemas.microsoft.com/office/drawing/2014/main" id="{909BB0D9-9484-2156-0FBD-87D7FC89FB30}"/>
              </a:ext>
            </a:extLst>
          </p:cNvPr>
          <p:cNvSpPr txBox="1"/>
          <p:nvPr/>
        </p:nvSpPr>
        <p:spPr>
          <a:xfrm>
            <a:off x="10776679" y="2053218"/>
            <a:ext cx="926857" cy="318100"/>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P=&lt;0.01</a:t>
            </a:r>
          </a:p>
        </p:txBody>
      </p:sp>
      <p:sp>
        <p:nvSpPr>
          <p:cNvPr id="8297" name="CasellaDiTesto 8296">
            <a:extLst>
              <a:ext uri="{FF2B5EF4-FFF2-40B4-BE49-F238E27FC236}">
                <a16:creationId xmlns:a16="http://schemas.microsoft.com/office/drawing/2014/main" id="{319DBD2C-7857-C2A6-233F-2A825307937D}"/>
              </a:ext>
            </a:extLst>
          </p:cNvPr>
          <p:cNvSpPr txBox="1"/>
          <p:nvPr/>
        </p:nvSpPr>
        <p:spPr>
          <a:xfrm>
            <a:off x="10387253" y="5632881"/>
            <a:ext cx="980461" cy="543867"/>
          </a:xfrm>
          <a:prstGeom prst="rect">
            <a:avLst/>
          </a:prstGeom>
          <a:noFill/>
        </p:spPr>
        <p:txBody>
          <a:bodyPr wrap="none" rtlCol="0">
            <a:spAutoFit/>
          </a:bodyPr>
          <a:lstStyle/>
          <a:p>
            <a:r>
              <a:rPr lang="en-US" sz="1467" dirty="0" err="1">
                <a:latin typeface="Tahoma" panose="020B0604030504040204" pitchFamily="34" charset="0"/>
                <a:ea typeface="Tahoma" panose="020B0604030504040204" pitchFamily="34" charset="0"/>
                <a:cs typeface="Tahoma" panose="020B0604030504040204" pitchFamily="34" charset="0"/>
              </a:rPr>
              <a:t>Microcath</a:t>
            </a:r>
            <a:endParaRPr lang="en-US" sz="1467" dirty="0">
              <a:latin typeface="Tahoma" panose="020B0604030504040204" pitchFamily="34" charset="0"/>
              <a:ea typeface="Tahoma" panose="020B0604030504040204" pitchFamily="34" charset="0"/>
              <a:cs typeface="Tahoma" panose="020B0604030504040204" pitchFamily="34" charset="0"/>
            </a:endParaRPr>
          </a:p>
          <a:p>
            <a:pPr algn="ctr"/>
            <a:r>
              <a:rPr lang="en-US" sz="1467" dirty="0">
                <a:latin typeface="Tahoma" panose="020B0604030504040204" pitchFamily="34" charset="0"/>
                <a:ea typeface="Tahoma" panose="020B0604030504040204" pitchFamily="34" charset="0"/>
                <a:cs typeface="Tahoma" panose="020B0604030504040204" pitchFamily="34" charset="0"/>
              </a:rPr>
              <a:t>FFR</a:t>
            </a:r>
          </a:p>
        </p:txBody>
      </p:sp>
      <p:sp>
        <p:nvSpPr>
          <p:cNvPr id="8298" name="CasellaDiTesto 8297">
            <a:extLst>
              <a:ext uri="{FF2B5EF4-FFF2-40B4-BE49-F238E27FC236}">
                <a16:creationId xmlns:a16="http://schemas.microsoft.com/office/drawing/2014/main" id="{6A72D702-4E13-7148-45A9-6A7C60E00C07}"/>
              </a:ext>
            </a:extLst>
          </p:cNvPr>
          <p:cNvSpPr txBox="1"/>
          <p:nvPr/>
        </p:nvSpPr>
        <p:spPr>
          <a:xfrm>
            <a:off x="11344607" y="5620736"/>
            <a:ext cx="651140" cy="543867"/>
          </a:xfrm>
          <a:prstGeom prst="rect">
            <a:avLst/>
          </a:prstGeom>
          <a:noFill/>
        </p:spPr>
        <p:txBody>
          <a:bodyPr wrap="none" rtlCol="0">
            <a:spAutoFit/>
          </a:bodyPr>
          <a:lstStyle/>
          <a:p>
            <a:r>
              <a:rPr lang="en-US" sz="1467" dirty="0">
                <a:latin typeface="Tahoma" panose="020B0604030504040204" pitchFamily="34" charset="0"/>
                <a:ea typeface="Tahoma" panose="020B0604030504040204" pitchFamily="34" charset="0"/>
                <a:cs typeface="Tahoma" panose="020B0604030504040204" pitchFamily="34" charset="0"/>
              </a:rPr>
              <a:t>Angio</a:t>
            </a:r>
          </a:p>
          <a:p>
            <a:pPr algn="ctr"/>
            <a:r>
              <a:rPr lang="en-US" sz="1467" dirty="0">
                <a:latin typeface="Tahoma" panose="020B0604030504040204" pitchFamily="34" charset="0"/>
                <a:ea typeface="Tahoma" panose="020B0604030504040204" pitchFamily="34" charset="0"/>
                <a:cs typeface="Tahoma" panose="020B0604030504040204" pitchFamily="34" charset="0"/>
              </a:rPr>
              <a:t>FFR</a:t>
            </a:r>
          </a:p>
        </p:txBody>
      </p:sp>
      <p:sp>
        <p:nvSpPr>
          <p:cNvPr id="8299" name="Text Box 76">
            <a:extLst>
              <a:ext uri="{FF2B5EF4-FFF2-40B4-BE49-F238E27FC236}">
                <a16:creationId xmlns:a16="http://schemas.microsoft.com/office/drawing/2014/main" id="{27244817-9E26-E72F-BA61-0CBCF894DF02}"/>
              </a:ext>
            </a:extLst>
          </p:cNvPr>
          <p:cNvSpPr txBox="1">
            <a:spLocks noChangeArrowheads="1"/>
          </p:cNvSpPr>
          <p:nvPr/>
        </p:nvSpPr>
        <p:spPr bwMode="invGray">
          <a:xfrm rot="16200000">
            <a:off x="8322607" y="3962372"/>
            <a:ext cx="2993668" cy="461665"/>
          </a:xfrm>
          <a:prstGeom prst="rect">
            <a:avLst/>
          </a:prstGeom>
          <a:noFill/>
          <a:ln w="9525">
            <a:noFill/>
            <a:miter lim="800000"/>
            <a:headEnd/>
            <a:tailEnd/>
          </a:ln>
        </p:spPr>
        <p:txBody>
          <a:bodyPr wrap="square">
            <a:spAutoFit/>
          </a:bodyPr>
          <a:lstStyle/>
          <a:p>
            <a:pPr algn="ctr" defTabSz="1219170" fontAlgn="base">
              <a:spcBef>
                <a:spcPct val="0"/>
              </a:spcBef>
              <a:spcAft>
                <a:spcPct val="0"/>
              </a:spcAft>
              <a:defRPr/>
            </a:pPr>
            <a:r>
              <a:rPr lang="en-US" sz="2400" b="1" dirty="0">
                <a:latin typeface="Tahoma" panose="020B0604030504040204" pitchFamily="34" charset="0"/>
                <a:ea typeface="Tahoma" panose="020B0604030504040204" pitchFamily="34" charset="0"/>
                <a:cs typeface="Tahoma" panose="020B0604030504040204" pitchFamily="34" charset="0"/>
                <a:sym typeface="Symbol" pitchFamily="18" charset="2"/>
              </a:rPr>
              <a:t>Contrast media</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8303" name="Connettore diritto 8302">
            <a:extLst>
              <a:ext uri="{FF2B5EF4-FFF2-40B4-BE49-F238E27FC236}">
                <a16:creationId xmlns:a16="http://schemas.microsoft.com/office/drawing/2014/main" id="{68DB0C70-F3D1-3106-2DBC-65E9C480C7F9}"/>
              </a:ext>
            </a:extLst>
          </p:cNvPr>
          <p:cNvCxnSpPr/>
          <p:nvPr/>
        </p:nvCxnSpPr>
        <p:spPr bwMode="auto">
          <a:xfrm>
            <a:off x="11626398" y="5683785"/>
            <a:ext cx="198733" cy="0"/>
          </a:xfrm>
          <a:prstGeom prst="line">
            <a:avLst/>
          </a:prstGeom>
          <a:solidFill>
            <a:schemeClr val="accent1"/>
          </a:solidFill>
          <a:ln w="9525" cap="flat" cmpd="sng" algn="ctr">
            <a:solidFill>
              <a:srgbClr val="DDE3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4" name="Connettore diritto 8303">
            <a:extLst>
              <a:ext uri="{FF2B5EF4-FFF2-40B4-BE49-F238E27FC236}">
                <a16:creationId xmlns:a16="http://schemas.microsoft.com/office/drawing/2014/main" id="{2DE54DF4-F3D0-17E7-D619-1E33CC8294DE}"/>
              </a:ext>
            </a:extLst>
          </p:cNvPr>
          <p:cNvCxnSpPr/>
          <p:nvPr/>
        </p:nvCxnSpPr>
        <p:spPr bwMode="auto">
          <a:xfrm>
            <a:off x="11025660" y="1897921"/>
            <a:ext cx="198733" cy="0"/>
          </a:xfrm>
          <a:prstGeom prst="line">
            <a:avLst/>
          </a:prstGeom>
          <a:solidFill>
            <a:schemeClr val="accent1"/>
          </a:solidFill>
          <a:ln w="9525" cap="flat" cmpd="sng" algn="ctr">
            <a:solidFill>
              <a:srgbClr val="AFBF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438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9886" y="0"/>
            <a:ext cx="12172229" cy="1026190"/>
          </a:xfrm>
        </p:spPr>
        <p:txBody>
          <a:bodyPr anchor="ctr">
            <a:normAutofit/>
          </a:bodyPr>
          <a:lstStyle/>
          <a:p>
            <a:pPr marL="0" indent="0" algn="ctr">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Limitations</a:t>
            </a:r>
          </a:p>
        </p:txBody>
      </p:sp>
      <p:sp>
        <p:nvSpPr>
          <p:cNvPr id="4" name="CasellaDiTesto 3">
            <a:extLst>
              <a:ext uri="{FF2B5EF4-FFF2-40B4-BE49-F238E27FC236}">
                <a16:creationId xmlns:a16="http://schemas.microsoft.com/office/drawing/2014/main" id="{BC640503-B67D-4F27-DE17-6501311E53EB}"/>
              </a:ext>
            </a:extLst>
          </p:cNvPr>
          <p:cNvSpPr txBox="1"/>
          <p:nvPr/>
        </p:nvSpPr>
        <p:spPr>
          <a:xfrm>
            <a:off x="143338" y="1445353"/>
            <a:ext cx="11905323" cy="4386457"/>
          </a:xfrm>
          <a:prstGeom prst="rect">
            <a:avLst/>
          </a:prstGeom>
          <a:noFill/>
          <a:ln w="63500">
            <a:noFill/>
          </a:ln>
        </p:spPr>
        <p:txBody>
          <a:bodyPr wrap="square" lIns="288000" rIns="288000" rtlCol="0" anchor="ctr">
            <a:spAutoFit/>
          </a:bodyPr>
          <a:lstStyle/>
          <a:p>
            <a:pPr marL="508787" indent="-457189" defTabSz="479988">
              <a:lnSpc>
                <a:spcPct val="120000"/>
              </a:lnSpc>
              <a:spcBef>
                <a:spcPct val="20000"/>
              </a:spcBef>
              <a:buClr>
                <a:srgbClr val="1E4E79"/>
              </a:buClr>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Generalizability</a:t>
            </a:r>
          </a:p>
          <a:p>
            <a:pPr marL="508787" indent="-457189" defTabSz="479988">
              <a:lnSpc>
                <a:spcPct val="120000"/>
              </a:lnSpc>
              <a:spcBef>
                <a:spcPct val="20000"/>
              </a:spcBef>
              <a:buClr>
                <a:srgbClr val="2B8BB2"/>
              </a:buClr>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Physiology discriminative ability to detect stent underexpansion (1)</a:t>
            </a:r>
          </a:p>
          <a:p>
            <a:pPr marL="508787" indent="-457189" defTabSz="479988">
              <a:lnSpc>
                <a:spcPct val="120000"/>
              </a:lnSpc>
              <a:spcBef>
                <a:spcPct val="20000"/>
              </a:spcBef>
              <a:buClr>
                <a:srgbClr val="6699FF"/>
              </a:buClr>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Microcatheter-derived FFR was utilized as standard to demonstrate angiography-derived FFR non-inferiority even if the amount of supporting data is lower compared to wire-based physiology</a:t>
            </a:r>
          </a:p>
        </p:txBody>
      </p:sp>
      <p:sp>
        <p:nvSpPr>
          <p:cNvPr id="6" name="CasellaDiTesto 5">
            <a:extLst>
              <a:ext uri="{FF2B5EF4-FFF2-40B4-BE49-F238E27FC236}">
                <a16:creationId xmlns:a16="http://schemas.microsoft.com/office/drawing/2014/main" id="{454D5200-47BC-909D-32BA-AEB975E658CB}"/>
              </a:ext>
            </a:extLst>
          </p:cNvPr>
          <p:cNvSpPr txBox="1"/>
          <p:nvPr/>
        </p:nvSpPr>
        <p:spPr>
          <a:xfrm>
            <a:off x="174527" y="6168184"/>
            <a:ext cx="10664327" cy="276999"/>
          </a:xfrm>
          <a:prstGeom prst="rect">
            <a:avLst/>
          </a:prstGeom>
          <a:noFill/>
        </p:spPr>
        <p:txBody>
          <a:bodyPr wrap="square">
            <a:spAutoFit/>
          </a:bodyPr>
          <a:lstStyle/>
          <a:p>
            <a:r>
              <a:rPr lang="pt-BR" sz="1200" dirty="0">
                <a:solidFill>
                  <a:srgbClr val="6699FF"/>
                </a:solidFill>
                <a:latin typeface="Tahoma" panose="020B0604030504040204" pitchFamily="34" charset="0"/>
                <a:ea typeface="Tahoma" panose="020B0604030504040204" pitchFamily="34" charset="0"/>
                <a:cs typeface="Tahoma" panose="020B0604030504040204" pitchFamily="34" charset="0"/>
              </a:rPr>
              <a:t>1.</a:t>
            </a:r>
            <a:r>
              <a:rPr lang="pt-BR" sz="1200" dirty="0">
                <a:latin typeface="Tahoma" panose="020B0604030504040204" pitchFamily="34" charset="0"/>
                <a:ea typeface="Tahoma" panose="020B0604030504040204" pitchFamily="34" charset="0"/>
                <a:cs typeface="Tahoma" panose="020B0604030504040204" pitchFamily="34" charset="0"/>
              </a:rPr>
              <a:t> JACC Cardiovasc Interv 2023;16. Doi: 10.1016/J.JCIN.2023.03.044.</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901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19771" y="0"/>
            <a:ext cx="12192000" cy="1045723"/>
          </a:xfrm>
        </p:spPr>
        <p:txBody>
          <a:bodyPr anchor="ctr">
            <a:normAutofit/>
          </a:bodyPr>
          <a:lstStyle/>
          <a:p>
            <a:pPr marL="0" indent="0" algn="ctr">
              <a:buNone/>
            </a:pPr>
            <a:r>
              <a:rPr lang="en-US" sz="4267"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Conclusions</a:t>
            </a:r>
          </a:p>
        </p:txBody>
      </p:sp>
      <p:sp>
        <p:nvSpPr>
          <p:cNvPr id="4" name="CasellaDiTesto 3">
            <a:extLst>
              <a:ext uri="{FF2B5EF4-FFF2-40B4-BE49-F238E27FC236}">
                <a16:creationId xmlns:a16="http://schemas.microsoft.com/office/drawing/2014/main" id="{BC640503-B67D-4F27-DE17-6501311E53EB}"/>
              </a:ext>
            </a:extLst>
          </p:cNvPr>
          <p:cNvSpPr txBox="1"/>
          <p:nvPr/>
        </p:nvSpPr>
        <p:spPr>
          <a:xfrm>
            <a:off x="143339" y="1865324"/>
            <a:ext cx="11905323" cy="3672929"/>
          </a:xfrm>
          <a:prstGeom prst="rect">
            <a:avLst/>
          </a:prstGeom>
          <a:noFill/>
          <a:ln w="63500">
            <a:noFill/>
          </a:ln>
        </p:spPr>
        <p:txBody>
          <a:bodyPr wrap="square" lIns="288000" rIns="288000" rtlCol="0" anchor="ctr">
            <a:spAutoFit/>
          </a:bodyPr>
          <a:lstStyle/>
          <a:p>
            <a:pPr marL="661183" indent="-609585" defTabSz="479988">
              <a:lnSpc>
                <a:spcPct val="120000"/>
              </a:lnSpc>
              <a:spcBef>
                <a:spcPct val="20000"/>
              </a:spcBef>
              <a:buClr>
                <a:srgbClr val="1E4E79"/>
              </a:buClr>
              <a:buFont typeface="+mj-lt"/>
              <a:buAutoNum type="arabicPeriod"/>
            </a:pPr>
            <a:r>
              <a:rPr lang="en-US" sz="3200" dirty="0">
                <a:latin typeface="Tahoma" panose="020B0604030504040204" pitchFamily="34" charset="0"/>
                <a:ea typeface="Tahoma" panose="020B0604030504040204" pitchFamily="34" charset="0"/>
                <a:cs typeface="Tahoma" panose="020B0604030504040204" pitchFamily="34" charset="0"/>
              </a:rPr>
              <a:t>Coronary </a:t>
            </a:r>
            <a:r>
              <a:rPr lang="en-US" sz="3200" dirty="0">
                <a:solidFill>
                  <a:srgbClr val="1E4E79"/>
                </a:solidFill>
                <a:latin typeface="Tahoma" panose="020B0604030504040204" pitchFamily="34" charset="0"/>
                <a:ea typeface="Tahoma" panose="020B0604030504040204" pitchFamily="34" charset="0"/>
                <a:cs typeface="Tahoma" panose="020B0604030504040204" pitchFamily="34" charset="0"/>
              </a:rPr>
              <a:t>physiology</a:t>
            </a:r>
            <a:r>
              <a:rPr lang="en-US" sz="3200" dirty="0">
                <a:latin typeface="Tahoma" panose="020B0604030504040204" pitchFamily="34" charset="0"/>
                <a:ea typeface="Tahoma" panose="020B0604030504040204" pitchFamily="34" charset="0"/>
                <a:cs typeface="Tahoma" panose="020B0604030504040204" pitchFamily="34" charset="0"/>
              </a:rPr>
              <a:t> is </a:t>
            </a:r>
            <a:r>
              <a:rPr lang="en-US" sz="3200" dirty="0">
                <a:solidFill>
                  <a:srgbClr val="1E4E79"/>
                </a:solidFill>
                <a:latin typeface="Tahoma" panose="020B0604030504040204" pitchFamily="34" charset="0"/>
                <a:ea typeface="Tahoma" panose="020B0604030504040204" pitchFamily="34" charset="0"/>
                <a:cs typeface="Tahoma" panose="020B0604030504040204" pitchFamily="34" charset="0"/>
              </a:rPr>
              <a:t>superior</a:t>
            </a:r>
            <a:r>
              <a:rPr lang="en-US" sz="3200" dirty="0">
                <a:latin typeface="Tahoma" panose="020B0604030504040204" pitchFamily="34" charset="0"/>
                <a:ea typeface="Tahoma" panose="020B0604030504040204" pitchFamily="34" charset="0"/>
                <a:cs typeface="Tahoma" panose="020B0604030504040204" pitchFamily="34" charset="0"/>
              </a:rPr>
              <a:t> to conventional angiography in guiding and optimizing PCI procedures in patients undergoing CHIP, particularly in terms of invasive post-PCI FFR values. </a:t>
            </a:r>
          </a:p>
          <a:p>
            <a:pPr marL="661183" indent="-609585" defTabSz="479988">
              <a:lnSpc>
                <a:spcPct val="120000"/>
              </a:lnSpc>
              <a:spcBef>
                <a:spcPct val="20000"/>
              </a:spcBef>
              <a:buClr>
                <a:srgbClr val="2B8BB2"/>
              </a:buClr>
              <a:buFont typeface="+mj-lt"/>
              <a:buAutoNum type="arabicPeriod"/>
            </a:pPr>
            <a:r>
              <a:rPr lang="en-US" sz="3200" dirty="0">
                <a:solidFill>
                  <a:srgbClr val="2B8BB2"/>
                </a:solidFill>
                <a:latin typeface="Tahoma" panose="020B0604030504040204" pitchFamily="34" charset="0"/>
                <a:ea typeface="Tahoma" panose="020B0604030504040204" pitchFamily="34" charset="0"/>
                <a:cs typeface="Tahoma" panose="020B0604030504040204" pitchFamily="34" charset="0"/>
              </a:rPr>
              <a:t>Both physiology approaches</a:t>
            </a:r>
            <a:r>
              <a:rPr lang="en-US" sz="3200" dirty="0">
                <a:latin typeface="Tahoma" panose="020B0604030504040204" pitchFamily="34" charset="0"/>
                <a:ea typeface="Tahoma" panose="020B0604030504040204" pitchFamily="34" charset="0"/>
                <a:cs typeface="Tahoma" panose="020B0604030504040204" pitchFamily="34" charset="0"/>
              </a:rPr>
              <a:t>, namely angiography- and microcatheter-derived FFR, were equally effective. </a:t>
            </a:r>
          </a:p>
        </p:txBody>
      </p:sp>
    </p:spTree>
    <p:extLst>
      <p:ext uri="{BB962C8B-B14F-4D97-AF65-F5344CB8AC3E}">
        <p14:creationId xmlns:p14="http://schemas.microsoft.com/office/powerpoint/2010/main" val="95784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0" y="330136"/>
            <a:ext cx="12192000" cy="575733"/>
          </a:xfrm>
        </p:spPr>
        <p:txBody>
          <a:bodyPr anchor="ctr">
            <a:noAutofit/>
          </a:bodyPr>
          <a:lstStyle/>
          <a:p>
            <a:pPr marL="0" indent="0" algn="ctr">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Background</a:t>
            </a:r>
          </a:p>
        </p:txBody>
      </p:sp>
      <p:sp>
        <p:nvSpPr>
          <p:cNvPr id="4" name="Segnaposto contenuto 3">
            <a:extLst>
              <a:ext uri="{FF2B5EF4-FFF2-40B4-BE49-F238E27FC236}">
                <a16:creationId xmlns:a16="http://schemas.microsoft.com/office/drawing/2014/main" id="{E99A1630-7F38-9E9E-4A12-A8DBDD080A6B}"/>
              </a:ext>
            </a:extLst>
          </p:cNvPr>
          <p:cNvSpPr>
            <a:spLocks noGrp="1"/>
          </p:cNvSpPr>
          <p:nvPr>
            <p:ph sz="quarter" idx="4294967295"/>
          </p:nvPr>
        </p:nvSpPr>
        <p:spPr>
          <a:xfrm>
            <a:off x="175543" y="1186868"/>
            <a:ext cx="11425767" cy="4895849"/>
          </a:xfrm>
        </p:spPr>
        <p:txBody>
          <a:bodyPr anchor="t"/>
          <a:lstStyle/>
          <a:p>
            <a:pPr>
              <a:lnSpc>
                <a:spcPct val="130000"/>
              </a:lnSpc>
              <a:spcBef>
                <a:spcPts val="600"/>
              </a:spcBef>
              <a:buClr>
                <a:srgbClr val="1E4E79"/>
              </a:buClr>
            </a:pPr>
            <a:r>
              <a:rPr lang="en-US" sz="2400" dirty="0">
                <a:latin typeface="Tahoma" panose="020B0604030504040204" pitchFamily="34" charset="0"/>
                <a:ea typeface="Tahoma" panose="020B0604030504040204" pitchFamily="34" charset="0"/>
                <a:cs typeface="Tahoma" panose="020B0604030504040204" pitchFamily="34" charset="0"/>
              </a:rPr>
              <a:t>Attempts to demonstrate, in a randomized fashion, the superiority of incremental optimization guided by </a:t>
            </a:r>
            <a:r>
              <a:rPr lang="en-US" sz="2400" i="1" dirty="0">
                <a:solidFill>
                  <a:srgbClr val="1E4E79"/>
                </a:solidFill>
                <a:latin typeface="Tahoma" panose="020B0604030504040204" pitchFamily="34" charset="0"/>
                <a:ea typeface="Tahoma" panose="020B0604030504040204" pitchFamily="34" charset="0"/>
                <a:cs typeface="Tahoma" panose="020B0604030504040204" pitchFamily="34" charset="0"/>
              </a:rPr>
              <a:t>wire-based FFR </a:t>
            </a:r>
            <a:r>
              <a:rPr lang="en-US" sz="2400" dirty="0">
                <a:latin typeface="Tahoma" panose="020B0604030504040204" pitchFamily="34" charset="0"/>
                <a:ea typeface="Tahoma" panose="020B0604030504040204" pitchFamily="34" charset="0"/>
                <a:cs typeface="Tahoma" panose="020B0604030504040204" pitchFamily="34" charset="0"/>
              </a:rPr>
              <a:t>have yielded conflicting results (1)</a:t>
            </a:r>
          </a:p>
          <a:p>
            <a:pPr>
              <a:lnSpc>
                <a:spcPct val="130000"/>
              </a:lnSpc>
              <a:spcBef>
                <a:spcPts val="600"/>
              </a:spcBef>
              <a:buClr>
                <a:srgbClr val="2B8BB2"/>
              </a:buClr>
            </a:pPr>
            <a:r>
              <a:rPr lang="en-US" sz="2400" dirty="0">
                <a:latin typeface="Tahoma" panose="020B0604030504040204" pitchFamily="34" charset="0"/>
                <a:ea typeface="Tahoma" panose="020B0604030504040204" pitchFamily="34" charset="0"/>
                <a:cs typeface="Tahoma" panose="020B0604030504040204" pitchFamily="34" charset="0"/>
              </a:rPr>
              <a:t>A procedural plan guided by </a:t>
            </a:r>
            <a:r>
              <a:rPr lang="en-US" sz="2400" i="1" dirty="0">
                <a:solidFill>
                  <a:srgbClr val="1E4E79"/>
                </a:solidFill>
                <a:latin typeface="Tahoma" panose="020B0604030504040204" pitchFamily="34" charset="0"/>
                <a:ea typeface="Tahoma" panose="020B0604030504040204" pitchFamily="34" charset="0"/>
                <a:cs typeface="Tahoma" panose="020B0604030504040204" pitchFamily="34" charset="0"/>
              </a:rPr>
              <a:t>angiography-derived FFR</a:t>
            </a:r>
            <a:r>
              <a:rPr lang="en-US" sz="2400" dirty="0">
                <a:solidFill>
                  <a:srgbClr val="1E4E79"/>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pullback has been investigated (2). This approach has proven feasible and superior to conventional angiography-based PCI, although limited to low anatomical complexity coronary lesions. </a:t>
            </a:r>
          </a:p>
          <a:p>
            <a:pPr>
              <a:lnSpc>
                <a:spcPct val="130000"/>
              </a:lnSpc>
              <a:spcBef>
                <a:spcPts val="600"/>
              </a:spcBef>
              <a:buClr>
                <a:schemeClr val="accent5">
                  <a:lumMod val="75000"/>
                </a:schemeClr>
              </a:buClr>
            </a:pPr>
            <a:r>
              <a:rPr lang="en-US" sz="2400" dirty="0">
                <a:latin typeface="Tahoma" panose="020B0604030504040204" pitchFamily="34" charset="0"/>
                <a:ea typeface="Tahoma" panose="020B0604030504040204" pitchFamily="34" charset="0"/>
                <a:cs typeface="Tahoma" panose="020B0604030504040204" pitchFamily="34" charset="0"/>
              </a:rPr>
              <a:t>The implementation of </a:t>
            </a:r>
            <a:r>
              <a:rPr lang="en-US" sz="2400" i="1" dirty="0">
                <a:solidFill>
                  <a:srgbClr val="1E4E79"/>
                </a:solidFill>
                <a:latin typeface="Tahoma" panose="020B0604030504040204" pitchFamily="34" charset="0"/>
                <a:ea typeface="Tahoma" panose="020B0604030504040204" pitchFamily="34" charset="0"/>
                <a:cs typeface="Tahoma" panose="020B0604030504040204" pitchFamily="34" charset="0"/>
              </a:rPr>
              <a:t>pressure sensing microcatheters</a:t>
            </a:r>
            <a:r>
              <a:rPr lang="en-US" sz="2400" dirty="0">
                <a:latin typeface="Tahoma" panose="020B0604030504040204" pitchFamily="34" charset="0"/>
                <a:ea typeface="Tahoma" panose="020B0604030504040204" pitchFamily="34" charset="0"/>
                <a:cs typeface="Tahoma" panose="020B0604030504040204" pitchFamily="34" charset="0"/>
              </a:rPr>
              <a:t>, along with the utilization of alternative hyperemic agent (such as </a:t>
            </a:r>
            <a:r>
              <a:rPr lang="en-US" sz="2400" i="1" dirty="0">
                <a:solidFill>
                  <a:srgbClr val="1E4E79"/>
                </a:solidFill>
                <a:latin typeface="Tahoma" panose="020B0604030504040204" pitchFamily="34" charset="0"/>
                <a:ea typeface="Tahoma" panose="020B0604030504040204" pitchFamily="34" charset="0"/>
                <a:cs typeface="Tahoma" panose="020B0604030504040204" pitchFamily="34" charset="0"/>
              </a:rPr>
              <a:t>papaverine</a:t>
            </a:r>
            <a:r>
              <a:rPr lang="en-US" sz="2400" dirty="0">
                <a:latin typeface="Tahoma" panose="020B0604030504040204" pitchFamily="34" charset="0"/>
                <a:ea typeface="Tahoma" panose="020B0604030504040204" pitchFamily="34" charset="0"/>
                <a:cs typeface="Tahoma" panose="020B0604030504040204" pitchFamily="34" charset="0"/>
              </a:rPr>
              <a:t>), may facilitate the implementation of invasive-physiology procedural planning and guidance.</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03CAB36-0B89-764F-56E5-773D0B6DA01A}"/>
              </a:ext>
            </a:extLst>
          </p:cNvPr>
          <p:cNvSpPr txBox="1"/>
          <p:nvPr/>
        </p:nvSpPr>
        <p:spPr>
          <a:xfrm>
            <a:off x="109597" y="6225216"/>
            <a:ext cx="8736640" cy="276999"/>
          </a:xfrm>
          <a:prstGeom prst="rect">
            <a:avLst/>
          </a:prstGeom>
          <a:noFill/>
        </p:spPr>
        <p:txBody>
          <a:bodyPr wrap="square" rtlCol="0">
            <a:spAutoFit/>
          </a:bodyPr>
          <a:lstStyle/>
          <a:p>
            <a:pPr marL="51599" defTabSz="479988">
              <a:spcBef>
                <a:spcPct val="20000"/>
              </a:spcBef>
              <a:buClr>
                <a:srgbClr val="C00000"/>
              </a:buClr>
            </a:pPr>
            <a:r>
              <a:rPr lang="it-IT" sz="1200" dirty="0">
                <a:solidFill>
                  <a:srgbClr val="6699FF"/>
                </a:solidFill>
                <a:latin typeface="Tahoma" panose="020B0604030504040204" pitchFamily="34" charset="0"/>
                <a:ea typeface="Tahoma" panose="020B0604030504040204" pitchFamily="34" charset="0"/>
                <a:cs typeface="Tahoma" panose="020B0604030504040204" pitchFamily="34" charset="0"/>
              </a:rPr>
              <a:t>1.</a:t>
            </a:r>
            <a:r>
              <a:rPr lang="it-IT"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Eur</a:t>
            </a:r>
            <a:r>
              <a:rPr lang="en-US" sz="1200" dirty="0">
                <a:latin typeface="Tahoma" panose="020B0604030504040204" pitchFamily="34" charset="0"/>
                <a:ea typeface="Tahoma" panose="020B0604030504040204" pitchFamily="34" charset="0"/>
                <a:cs typeface="Tahoma" panose="020B0604030504040204" pitchFamily="34" charset="0"/>
              </a:rPr>
              <a:t> Heart J. 2021;42:4656-4668</a:t>
            </a:r>
            <a:r>
              <a:rPr lang="it-IT" sz="1200" dirty="0">
                <a:latin typeface="Tahoma" panose="020B0604030504040204" pitchFamily="34" charset="0"/>
                <a:ea typeface="Tahoma" panose="020B0604030504040204" pitchFamily="34" charset="0"/>
                <a:cs typeface="Tahoma" panose="020B0604030504040204" pitchFamily="34" charset="0"/>
              </a:rPr>
              <a:t>.</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a:solidFill>
                  <a:srgbClr val="6699FF"/>
                </a:solidFill>
                <a:latin typeface="Tahoma" panose="020B0604030504040204" pitchFamily="34" charset="0"/>
                <a:ea typeface="Tahoma" panose="020B0604030504040204" pitchFamily="34" charset="0"/>
                <a:cs typeface="Tahoma" panose="020B0604030504040204" pitchFamily="34" charset="0"/>
              </a:rPr>
              <a:t>2.</a:t>
            </a:r>
            <a:r>
              <a:rPr lang="en-US" sz="1200" dirty="0">
                <a:latin typeface="Tahoma" panose="020B0604030504040204" pitchFamily="34" charset="0"/>
                <a:ea typeface="Tahoma" panose="020B0604030504040204" pitchFamily="34" charset="0"/>
                <a:cs typeface="Tahoma" panose="020B0604030504040204" pitchFamily="34" charset="0"/>
              </a:rPr>
              <a:t> </a:t>
            </a:r>
            <a:r>
              <a:rPr lang="it-IT" sz="1200" dirty="0">
                <a:latin typeface="Tahoma" panose="020B0604030504040204" pitchFamily="34" charset="0"/>
                <a:ea typeface="Tahoma" panose="020B0604030504040204" pitchFamily="34" charset="0"/>
                <a:cs typeface="Tahoma" panose="020B0604030504040204" pitchFamily="34" charset="0"/>
              </a:rPr>
              <a:t>JACC </a:t>
            </a:r>
            <a:r>
              <a:rPr lang="it-IT" sz="1200" dirty="0" err="1">
                <a:latin typeface="Tahoma" panose="020B0604030504040204" pitchFamily="34" charset="0"/>
                <a:ea typeface="Tahoma" panose="020B0604030504040204" pitchFamily="34" charset="0"/>
                <a:cs typeface="Tahoma" panose="020B0604030504040204" pitchFamily="34" charset="0"/>
              </a:rPr>
              <a:t>Cardiovasc</a:t>
            </a:r>
            <a:r>
              <a:rPr lang="it-IT" sz="1200" dirty="0">
                <a:latin typeface="Tahoma" panose="020B0604030504040204" pitchFamily="34" charset="0"/>
                <a:ea typeface="Tahoma" panose="020B0604030504040204" pitchFamily="34" charset="0"/>
                <a:cs typeface="Tahoma" panose="020B0604030504040204" pitchFamily="34" charset="0"/>
              </a:rPr>
              <a:t> Interv 2023;16:783–94. </a:t>
            </a:r>
          </a:p>
        </p:txBody>
      </p:sp>
    </p:spTree>
    <p:extLst>
      <p:ext uri="{BB962C8B-B14F-4D97-AF65-F5344CB8AC3E}">
        <p14:creationId xmlns:p14="http://schemas.microsoft.com/office/powerpoint/2010/main" val="44747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0" y="0"/>
            <a:ext cx="12192000" cy="1079770"/>
          </a:xfrm>
        </p:spPr>
        <p:txBody>
          <a:bodyPr anchor="ctr">
            <a:noAutofit/>
          </a:bodyPr>
          <a:lstStyle/>
          <a:p>
            <a:pPr marL="0" indent="0" algn="ctr">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Aims</a:t>
            </a:r>
          </a:p>
        </p:txBody>
      </p:sp>
      <p:sp>
        <p:nvSpPr>
          <p:cNvPr id="4" name="CasellaDiTesto 3">
            <a:extLst>
              <a:ext uri="{FF2B5EF4-FFF2-40B4-BE49-F238E27FC236}">
                <a16:creationId xmlns:a16="http://schemas.microsoft.com/office/drawing/2014/main" id="{9B6CE361-1665-8B96-8632-7941F1C80E49}"/>
              </a:ext>
            </a:extLst>
          </p:cNvPr>
          <p:cNvSpPr txBox="1"/>
          <p:nvPr/>
        </p:nvSpPr>
        <p:spPr>
          <a:xfrm>
            <a:off x="0" y="1153042"/>
            <a:ext cx="12018523" cy="5300945"/>
          </a:xfrm>
          <a:prstGeom prst="rect">
            <a:avLst/>
          </a:prstGeom>
          <a:noFill/>
          <a:ln w="63500">
            <a:noFill/>
          </a:ln>
        </p:spPr>
        <p:txBody>
          <a:bodyPr wrap="square" lIns="480000" tIns="480000" rIns="240000" bIns="480000" rtlCol="0" anchor="ctr">
            <a:spAutoFit/>
          </a:bodyPr>
          <a:lstStyle/>
          <a:p>
            <a:pPr marL="685783" indent="-685783">
              <a:lnSpc>
                <a:spcPct val="150000"/>
              </a:lnSpc>
              <a:buClr>
                <a:srgbClr val="1E4E79"/>
              </a:buClr>
              <a:buFont typeface="+mj-lt"/>
              <a:buAutoNum type="romanLcPeriod"/>
            </a:pPr>
            <a:r>
              <a:rPr lang="en-US" sz="3200" dirty="0">
                <a:latin typeface="Tahoma" panose="020B0604030504040204" pitchFamily="34" charset="0"/>
                <a:ea typeface="Tahoma" panose="020B0604030504040204" pitchFamily="34" charset="0"/>
                <a:cs typeface="Tahoma" panose="020B0604030504040204" pitchFamily="34" charset="0"/>
              </a:rPr>
              <a:t>To demonstrate the </a:t>
            </a:r>
            <a:r>
              <a:rPr lang="en-US" sz="3200" dirty="0">
                <a:solidFill>
                  <a:srgbClr val="2B8BB2"/>
                </a:solidFill>
                <a:latin typeface="Tahoma" panose="020B0604030504040204" pitchFamily="34" charset="0"/>
                <a:ea typeface="Tahoma" panose="020B0604030504040204" pitchFamily="34" charset="0"/>
                <a:cs typeface="Tahoma" panose="020B0604030504040204" pitchFamily="34" charset="0"/>
              </a:rPr>
              <a:t>superiority</a:t>
            </a:r>
            <a:r>
              <a:rPr lang="en-US" sz="3200" dirty="0">
                <a:latin typeface="Tahoma" panose="020B0604030504040204" pitchFamily="34" charset="0"/>
                <a:ea typeface="Tahoma" panose="020B0604030504040204" pitchFamily="34" charset="0"/>
                <a:cs typeface="Tahoma" panose="020B0604030504040204" pitchFamily="34" charset="0"/>
              </a:rPr>
              <a:t> of the </a:t>
            </a:r>
            <a:r>
              <a:rPr lang="en-US" sz="3200" dirty="0">
                <a:solidFill>
                  <a:srgbClr val="1E4E79"/>
                </a:solidFill>
                <a:latin typeface="Tahoma" panose="020B0604030504040204" pitchFamily="34" charset="0"/>
                <a:ea typeface="Tahoma" panose="020B0604030504040204" pitchFamily="34" charset="0"/>
                <a:cs typeface="Tahoma" panose="020B0604030504040204" pitchFamily="34" charset="0"/>
              </a:rPr>
              <a:t>physiology-based</a:t>
            </a:r>
            <a:r>
              <a:rPr lang="en-US" sz="3200" dirty="0">
                <a:latin typeface="Tahoma" panose="020B0604030504040204" pitchFamily="34" charset="0"/>
                <a:ea typeface="Tahoma" panose="020B0604030504040204" pitchFamily="34" charset="0"/>
                <a:cs typeface="Tahoma" panose="020B0604030504040204" pitchFamily="34" charset="0"/>
              </a:rPr>
              <a:t> PCI over conventional angiography-based PCI in achieving an optimal post-PCI outcome, as assessed by invasive post-PCI FFR</a:t>
            </a:r>
          </a:p>
          <a:p>
            <a:pPr marL="685783" indent="-685783">
              <a:lnSpc>
                <a:spcPct val="150000"/>
              </a:lnSpc>
              <a:buClr>
                <a:srgbClr val="2B8BB2"/>
              </a:buClr>
              <a:buFont typeface="+mj-lt"/>
              <a:buAutoNum type="romanLcPeriod"/>
            </a:pPr>
            <a:r>
              <a:rPr lang="en-US" sz="3200" dirty="0">
                <a:latin typeface="Tahoma" panose="020B0604030504040204" pitchFamily="34" charset="0"/>
                <a:ea typeface="Tahoma" panose="020B0604030504040204" pitchFamily="34" charset="0"/>
                <a:cs typeface="Tahoma" panose="020B0604030504040204" pitchFamily="34" charset="0"/>
              </a:rPr>
              <a:t>To test the </a:t>
            </a:r>
            <a:r>
              <a:rPr lang="en-US" sz="3200" dirty="0">
                <a:solidFill>
                  <a:srgbClr val="2B8BB2"/>
                </a:solidFill>
                <a:latin typeface="Tahoma" panose="020B0604030504040204" pitchFamily="34" charset="0"/>
                <a:ea typeface="Tahoma" panose="020B0604030504040204" pitchFamily="34" charset="0"/>
                <a:cs typeface="Tahoma" panose="020B0604030504040204" pitchFamily="34" charset="0"/>
              </a:rPr>
              <a:t>non-inferiority</a:t>
            </a:r>
            <a:r>
              <a:rPr lang="en-US" sz="3200" dirty="0">
                <a:latin typeface="Tahoma" panose="020B0604030504040204" pitchFamily="34" charset="0"/>
                <a:ea typeface="Tahoma" panose="020B0604030504040204" pitchFamily="34" charset="0"/>
                <a:cs typeface="Tahoma" panose="020B0604030504040204" pitchFamily="34" charset="0"/>
              </a:rPr>
              <a:t> of </a:t>
            </a:r>
            <a:r>
              <a:rPr lang="en-US" sz="3200" dirty="0">
                <a:solidFill>
                  <a:srgbClr val="1E4E79"/>
                </a:solidFill>
                <a:latin typeface="Tahoma" panose="020B0604030504040204" pitchFamily="34" charset="0"/>
                <a:ea typeface="Tahoma" panose="020B0604030504040204" pitchFamily="34" charset="0"/>
                <a:cs typeface="Tahoma" panose="020B0604030504040204" pitchFamily="34" charset="0"/>
              </a:rPr>
              <a:t>angiography-derived FFR </a:t>
            </a:r>
            <a:r>
              <a:rPr lang="en-US" sz="3200" dirty="0">
                <a:latin typeface="Tahoma" panose="020B0604030504040204" pitchFamily="34" charset="0"/>
                <a:ea typeface="Tahoma" panose="020B0604030504040204" pitchFamily="34" charset="0"/>
                <a:cs typeface="Tahoma" panose="020B0604030504040204" pitchFamily="34" charset="0"/>
              </a:rPr>
              <a:t>compared to microcatheter-derived FFR guidance for PCI</a:t>
            </a:r>
          </a:p>
        </p:txBody>
      </p:sp>
    </p:spTree>
    <p:extLst>
      <p:ext uri="{BB962C8B-B14F-4D97-AF65-F5344CB8AC3E}">
        <p14:creationId xmlns:p14="http://schemas.microsoft.com/office/powerpoint/2010/main" val="45010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0" y="1"/>
            <a:ext cx="12172229" cy="1060314"/>
          </a:xfrm>
        </p:spPr>
        <p:txBody>
          <a:bodyPr anchor="ctr">
            <a:normAutofit/>
          </a:bodyPr>
          <a:lstStyle/>
          <a:p>
            <a:pPr marL="0" indent="0" algn="ctr">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Design</a:t>
            </a:r>
          </a:p>
        </p:txBody>
      </p:sp>
      <p:pic>
        <p:nvPicPr>
          <p:cNvPr id="7" name="Immagine 6">
            <a:extLst>
              <a:ext uri="{FF2B5EF4-FFF2-40B4-BE49-F238E27FC236}">
                <a16:creationId xmlns:a16="http://schemas.microsoft.com/office/drawing/2014/main" id="{30C54333-3CE7-E16E-4731-C069FAE32807}"/>
              </a:ext>
            </a:extLst>
          </p:cNvPr>
          <p:cNvPicPr>
            <a:picLocks noChangeAspect="1"/>
          </p:cNvPicPr>
          <p:nvPr/>
        </p:nvPicPr>
        <p:blipFill rotWithShape="1">
          <a:blip r:embed="rId3">
            <a:extLst>
              <a:ext uri="{28A0092B-C50C-407E-A947-70E740481C1C}">
                <a14:useLocalDpi xmlns:a14="http://schemas.microsoft.com/office/drawing/2010/main" val="0"/>
              </a:ext>
            </a:extLst>
          </a:blip>
          <a:srcRect l="6418" r="4824" b="8864"/>
          <a:stretch/>
        </p:blipFill>
        <p:spPr>
          <a:xfrm>
            <a:off x="110720" y="1504600"/>
            <a:ext cx="7906601" cy="4566585"/>
          </a:xfrm>
          <a:prstGeom prst="rect">
            <a:avLst/>
          </a:prstGeom>
        </p:spPr>
      </p:pic>
      <p:sp>
        <p:nvSpPr>
          <p:cNvPr id="11" name="CasellaDiTesto 10">
            <a:extLst>
              <a:ext uri="{FF2B5EF4-FFF2-40B4-BE49-F238E27FC236}">
                <a16:creationId xmlns:a16="http://schemas.microsoft.com/office/drawing/2014/main" id="{BD29E82C-2F98-971F-765C-4A3F6EA0916C}"/>
              </a:ext>
            </a:extLst>
          </p:cNvPr>
          <p:cNvSpPr txBox="1"/>
          <p:nvPr/>
        </p:nvSpPr>
        <p:spPr>
          <a:xfrm>
            <a:off x="110719" y="1009338"/>
            <a:ext cx="11950792" cy="420564"/>
          </a:xfrm>
          <a:prstGeom prst="rect">
            <a:avLst/>
          </a:prstGeom>
          <a:noFill/>
        </p:spPr>
        <p:txBody>
          <a:bodyPr wrap="square">
            <a:spAutoFit/>
          </a:bodyPr>
          <a:lstStyle/>
          <a:p>
            <a:pPr algn="ctr"/>
            <a:r>
              <a:rPr lang="en-US" sz="2133" dirty="0">
                <a:solidFill>
                  <a:schemeClr val="bg1"/>
                </a:solidFill>
              </a:rPr>
              <a:t>Multicenter, open-label, investigator-driven, randomized, controlled, parallel group clinical trial</a:t>
            </a:r>
          </a:p>
        </p:txBody>
      </p:sp>
      <p:sp>
        <p:nvSpPr>
          <p:cNvPr id="15" name="CasellaDiTesto 14">
            <a:extLst>
              <a:ext uri="{FF2B5EF4-FFF2-40B4-BE49-F238E27FC236}">
                <a16:creationId xmlns:a16="http://schemas.microsoft.com/office/drawing/2014/main" id="{F14F1F68-7F3E-1D88-A921-39A24A964C39}"/>
              </a:ext>
            </a:extLst>
          </p:cNvPr>
          <p:cNvSpPr txBox="1"/>
          <p:nvPr/>
        </p:nvSpPr>
        <p:spPr>
          <a:xfrm>
            <a:off x="272987" y="6145883"/>
            <a:ext cx="11950792" cy="307777"/>
          </a:xfrm>
          <a:prstGeom prst="rect">
            <a:avLst/>
          </a:prstGeom>
          <a:noFill/>
        </p:spPr>
        <p:txBody>
          <a:bodyPr wrap="square">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www.clinicaltrials.gov, NCT05658952</a:t>
            </a:r>
          </a:p>
        </p:txBody>
      </p:sp>
      <p:sp>
        <p:nvSpPr>
          <p:cNvPr id="20" name="CasellaDiTesto 19">
            <a:extLst>
              <a:ext uri="{FF2B5EF4-FFF2-40B4-BE49-F238E27FC236}">
                <a16:creationId xmlns:a16="http://schemas.microsoft.com/office/drawing/2014/main" id="{6A74EC41-039C-DC08-CC91-D3D2432341D8}"/>
              </a:ext>
            </a:extLst>
          </p:cNvPr>
          <p:cNvSpPr txBox="1"/>
          <p:nvPr/>
        </p:nvSpPr>
        <p:spPr>
          <a:xfrm>
            <a:off x="8095431" y="1429902"/>
            <a:ext cx="3949260" cy="4524315"/>
          </a:xfrm>
          <a:prstGeom prst="rect">
            <a:avLst/>
          </a:prstGeom>
          <a:noFill/>
        </p:spPr>
        <p:txBody>
          <a:bodyPr wrap="square">
            <a:spAutoFit/>
          </a:bodyPr>
          <a:lstStyle/>
          <a:p>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Sample size superiority</a:t>
            </a:r>
          </a:p>
          <a:p>
            <a:pPr marL="228594" indent="-228594">
              <a:buClr>
                <a:srgbClr val="6699FF"/>
              </a:buClr>
              <a:buFont typeface="Arial" panose="020B0604020202020204" pitchFamily="34" charset="0"/>
              <a:buChar char="•"/>
            </a:pPr>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Physiology-based PCI: 50% increase in the occurrence of the primary endpoint. </a:t>
            </a:r>
          </a:p>
          <a:p>
            <a:pPr marL="228594" indent="-228594">
              <a:buClr>
                <a:srgbClr val="6699FF"/>
              </a:buClr>
              <a:buFont typeface="Arial" panose="020B0604020202020204" pitchFamily="34" charset="0"/>
              <a:buChar char="•"/>
            </a:pPr>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2:1 randomization: 270 patients (180 in the physiology-based PCI group and 90 in the angiography-based group), in order to demonstrate an increase in the percentage of patients with FFR values&gt;0.86</a:t>
            </a:r>
          </a:p>
          <a:p>
            <a:pPr marL="228594" indent="-228594">
              <a:buClr>
                <a:srgbClr val="6699FF"/>
              </a:buClr>
              <a:buFont typeface="Arial" panose="020B0604020202020204" pitchFamily="34" charset="0"/>
              <a:buChar char="•"/>
            </a:pPr>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80% statistical power</a:t>
            </a:r>
          </a:p>
          <a:p>
            <a:pPr marL="228594" indent="-228594">
              <a:buClr>
                <a:srgbClr val="6699FF"/>
              </a:buClr>
              <a:buFont typeface="Arial" panose="020B0604020202020204" pitchFamily="34" charset="0"/>
              <a:buChar char="•"/>
            </a:pPr>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significance level of 2.5%</a:t>
            </a:r>
          </a:p>
          <a:p>
            <a:endPar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Sample size non-inferiority</a:t>
            </a:r>
          </a:p>
          <a:p>
            <a:pPr marL="228594" indent="-228594">
              <a:buClr>
                <a:srgbClr val="6699FF"/>
              </a:buClr>
              <a:buFont typeface="Arial" panose="020B0604020202020204" pitchFamily="34" charset="0"/>
              <a:buChar char="•"/>
            </a:pPr>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SD of the post-PCI FFR in the TARGET-FFR trial =0.08, a non-inferiority limit was set at -0.032</a:t>
            </a:r>
          </a:p>
          <a:p>
            <a:pPr marL="228594" indent="-228594">
              <a:buClr>
                <a:srgbClr val="6699FF"/>
              </a:buClr>
              <a:buFont typeface="Arial" panose="020B0604020202020204" pitchFamily="34" charset="0"/>
              <a:buChar char="•"/>
            </a:pPr>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1:1 randomization: 198 patients (99 patients for each subgroup) were required to demonstrate with 80% power, that the lower bound of a one-sided 97.5% confidence interval would be above the non-inferiority margin. </a:t>
            </a:r>
          </a:p>
          <a:p>
            <a:endPar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rgbClr val="1E4E79"/>
                </a:solidFill>
                <a:latin typeface="Tahoma" panose="020B0604030504040204" pitchFamily="34" charset="0"/>
                <a:ea typeface="Tahoma" panose="020B0604030504040204" pitchFamily="34" charset="0"/>
                <a:cs typeface="Tahoma" panose="020B0604030504040204" pitchFamily="34" charset="0"/>
              </a:rPr>
              <a:t>In conclusion, at least 300 patients were needed for the study, with 200 in the physiology-based PCI group and 100 in the conventional angiography-based PCI group.</a:t>
            </a:r>
          </a:p>
        </p:txBody>
      </p:sp>
      <p:sp>
        <p:nvSpPr>
          <p:cNvPr id="4" name="CasellaDiTesto 3">
            <a:extLst>
              <a:ext uri="{FF2B5EF4-FFF2-40B4-BE49-F238E27FC236}">
                <a16:creationId xmlns:a16="http://schemas.microsoft.com/office/drawing/2014/main" id="{479C42EC-9F19-9620-5C6C-443A5E97BB77}"/>
              </a:ext>
            </a:extLst>
          </p:cNvPr>
          <p:cNvSpPr txBox="1"/>
          <p:nvPr/>
        </p:nvSpPr>
        <p:spPr>
          <a:xfrm>
            <a:off x="137937" y="4893134"/>
            <a:ext cx="3773904" cy="646331"/>
          </a:xfrm>
          <a:prstGeom prst="rect">
            <a:avLst/>
          </a:prstGeom>
          <a:noFill/>
        </p:spPr>
        <p:txBody>
          <a:bodyPr wrap="square">
            <a:spAutoFit/>
          </a:bodyPr>
          <a:lstStyle/>
          <a:p>
            <a:r>
              <a:rPr lang="en-US" sz="1200" dirty="0">
                <a:solidFill>
                  <a:schemeClr val="bg1"/>
                </a:solidFill>
              </a:rPr>
              <a:t>Randomization was stratified by center, clinical presentation (ACS vs. CCS) and study vessel (LM - LAD vs. other than LM-LAD). </a:t>
            </a:r>
          </a:p>
        </p:txBody>
      </p:sp>
    </p:spTree>
    <p:extLst>
      <p:ext uri="{BB962C8B-B14F-4D97-AF65-F5344CB8AC3E}">
        <p14:creationId xmlns:p14="http://schemas.microsoft.com/office/powerpoint/2010/main" val="176270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2">
            <a:extLst>
              <a:ext uri="{FF2B5EF4-FFF2-40B4-BE49-F238E27FC236}">
                <a16:creationId xmlns:a16="http://schemas.microsoft.com/office/drawing/2014/main" id="{02CA55F1-1CE5-EC5F-E2E7-F2C759A128AE}"/>
              </a:ext>
            </a:extLst>
          </p:cNvPr>
          <p:cNvSpPr/>
          <p:nvPr/>
        </p:nvSpPr>
        <p:spPr bwMode="auto">
          <a:xfrm>
            <a:off x="301281" y="946494"/>
            <a:ext cx="4197975" cy="2895404"/>
          </a:xfrm>
          <a:prstGeom prst="rect">
            <a:avLst/>
          </a:prstGeom>
          <a:solidFill>
            <a:srgbClr val="FFB3B3"/>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Rettangolo 5">
            <a:extLst>
              <a:ext uri="{FF2B5EF4-FFF2-40B4-BE49-F238E27FC236}">
                <a16:creationId xmlns:a16="http://schemas.microsoft.com/office/drawing/2014/main" id="{00D72A3E-A997-27FC-F8C0-B3C12DEB5FF8}"/>
              </a:ext>
            </a:extLst>
          </p:cNvPr>
          <p:cNvSpPr/>
          <p:nvPr/>
        </p:nvSpPr>
        <p:spPr bwMode="auto">
          <a:xfrm>
            <a:off x="2414554" y="1807613"/>
            <a:ext cx="2083540" cy="1955271"/>
          </a:xfrm>
          <a:prstGeom prst="rect">
            <a:avLst/>
          </a:prstGeom>
          <a:solidFill>
            <a:schemeClr val="tx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ttangolo 3">
            <a:extLst>
              <a:ext uri="{FF2B5EF4-FFF2-40B4-BE49-F238E27FC236}">
                <a16:creationId xmlns:a16="http://schemas.microsoft.com/office/drawing/2014/main" id="{F5376BC3-3A41-6166-6CA9-4C0D95A31555}"/>
              </a:ext>
            </a:extLst>
          </p:cNvPr>
          <p:cNvSpPr/>
          <p:nvPr/>
        </p:nvSpPr>
        <p:spPr bwMode="auto">
          <a:xfrm>
            <a:off x="0" y="5810613"/>
            <a:ext cx="12192000" cy="1047388"/>
          </a:xfrm>
          <a:prstGeom prst="rect">
            <a:avLst/>
          </a:prstGeom>
          <a:solidFill>
            <a:srgbClr val="FFFFF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4" name="Rettangolo 63">
            <a:extLst>
              <a:ext uri="{FF2B5EF4-FFF2-40B4-BE49-F238E27FC236}">
                <a16:creationId xmlns:a16="http://schemas.microsoft.com/office/drawing/2014/main" id="{6484153A-7F53-2FEF-712B-A4BF51407E67}"/>
              </a:ext>
            </a:extLst>
          </p:cNvPr>
          <p:cNvSpPr/>
          <p:nvPr/>
        </p:nvSpPr>
        <p:spPr bwMode="auto">
          <a:xfrm>
            <a:off x="329854" y="4814557"/>
            <a:ext cx="11591124" cy="1992113"/>
          </a:xfrm>
          <a:prstGeom prst="rect">
            <a:avLst/>
          </a:prstGeom>
          <a:solidFill>
            <a:srgbClr val="1D384C"/>
          </a:solidFill>
          <a:ln w="19050" cap="flat" cmpd="sng" algn="ctr">
            <a:solidFill>
              <a:schemeClr val="tx1">
                <a:lumMod val="9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24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Primary Endpoint: Post-PCI FFR</a:t>
            </a:r>
          </a:p>
        </p:txBody>
      </p:sp>
      <p:sp>
        <p:nvSpPr>
          <p:cNvPr id="47" name="Rettangolo 46">
            <a:extLst>
              <a:ext uri="{FF2B5EF4-FFF2-40B4-BE49-F238E27FC236}">
                <a16:creationId xmlns:a16="http://schemas.microsoft.com/office/drawing/2014/main" id="{C3FEC5A7-7582-FA5A-4161-49346DA6E542}"/>
              </a:ext>
            </a:extLst>
          </p:cNvPr>
          <p:cNvSpPr/>
          <p:nvPr/>
        </p:nvSpPr>
        <p:spPr bwMode="auto">
          <a:xfrm>
            <a:off x="8526914" y="955942"/>
            <a:ext cx="3400033" cy="2895404"/>
          </a:xfrm>
          <a:prstGeom prst="rect">
            <a:avLst/>
          </a:prstGeom>
          <a:solidFill>
            <a:srgbClr val="DDE3D5"/>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6" name="Rettangolo 45">
            <a:extLst>
              <a:ext uri="{FF2B5EF4-FFF2-40B4-BE49-F238E27FC236}">
                <a16:creationId xmlns:a16="http://schemas.microsoft.com/office/drawing/2014/main" id="{BA283CCC-5977-1474-E399-85D63A6B04BD}"/>
              </a:ext>
            </a:extLst>
          </p:cNvPr>
          <p:cNvSpPr/>
          <p:nvPr/>
        </p:nvSpPr>
        <p:spPr bwMode="auto">
          <a:xfrm>
            <a:off x="4915828" y="952881"/>
            <a:ext cx="3348057" cy="2895404"/>
          </a:xfrm>
          <a:prstGeom prst="rect">
            <a:avLst/>
          </a:prstGeom>
          <a:solidFill>
            <a:srgbClr val="AFBFCD"/>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6" name="Freccia a destra 65">
            <a:extLst>
              <a:ext uri="{FF2B5EF4-FFF2-40B4-BE49-F238E27FC236}">
                <a16:creationId xmlns:a16="http://schemas.microsoft.com/office/drawing/2014/main" id="{2FC21E10-177C-DFB3-638D-AAE50680F7A8}"/>
              </a:ext>
            </a:extLst>
          </p:cNvPr>
          <p:cNvSpPr/>
          <p:nvPr/>
        </p:nvSpPr>
        <p:spPr bwMode="auto">
          <a:xfrm rot="5400000">
            <a:off x="6406505" y="4374185"/>
            <a:ext cx="391972" cy="480000"/>
          </a:xfrm>
          <a:prstGeom prst="rightArrow">
            <a:avLst/>
          </a:prstGeom>
          <a:solidFill>
            <a:srgbClr val="AFBFCD"/>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1">
            <a:extLst>
              <a:ext uri="{FF2B5EF4-FFF2-40B4-BE49-F238E27FC236}">
                <a16:creationId xmlns:a16="http://schemas.microsoft.com/office/drawing/2014/main" id="{D8379467-758D-49AF-9F9E-1C26E651381A}"/>
              </a:ext>
            </a:extLst>
          </p:cNvPr>
          <p:cNvSpPr>
            <a:spLocks noGrp="1"/>
          </p:cNvSpPr>
          <p:nvPr>
            <p:ph type="subTitle" idx="1"/>
          </p:nvPr>
        </p:nvSpPr>
        <p:spPr>
          <a:xfrm>
            <a:off x="39301" y="165573"/>
            <a:ext cx="12172229" cy="889000"/>
          </a:xfrm>
        </p:spPr>
        <p:txBody>
          <a:bodyPr/>
          <a:lstStyle/>
          <a:p>
            <a:r>
              <a:rPr lang="en-US" sz="4267"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Coronary Physiology, PCI &amp; Stent</a:t>
            </a:r>
          </a:p>
        </p:txBody>
      </p:sp>
      <p:sp>
        <p:nvSpPr>
          <p:cNvPr id="5" name="Rettangolo 4">
            <a:extLst>
              <a:ext uri="{FF2B5EF4-FFF2-40B4-BE49-F238E27FC236}">
                <a16:creationId xmlns:a16="http://schemas.microsoft.com/office/drawing/2014/main" id="{20956A2E-89FE-3B3B-964A-5AC6C696E89E}"/>
              </a:ext>
            </a:extLst>
          </p:cNvPr>
          <p:cNvSpPr/>
          <p:nvPr/>
        </p:nvSpPr>
        <p:spPr>
          <a:xfrm>
            <a:off x="8587684" y="1831670"/>
            <a:ext cx="3243621" cy="182453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4" name="AutoShape 2">
            <a:extLst>
              <a:ext uri="{FF2B5EF4-FFF2-40B4-BE49-F238E27FC236}">
                <a16:creationId xmlns:a16="http://schemas.microsoft.com/office/drawing/2014/main" id="{BFE59195-66A5-95FC-25E6-12FEE98DE718}"/>
              </a:ext>
            </a:extLst>
          </p:cNvPr>
          <p:cNvSpPr>
            <a:spLocks noChangeAspect="1" noChangeArrowheads="1"/>
          </p:cNvSpPr>
          <p:nvPr/>
        </p:nvSpPr>
        <p:spPr bwMode="auto">
          <a:xfrm>
            <a:off x="8387785" y="3356483"/>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16" name="Immagine 15">
            <a:extLst>
              <a:ext uri="{FF2B5EF4-FFF2-40B4-BE49-F238E27FC236}">
                <a16:creationId xmlns:a16="http://schemas.microsoft.com/office/drawing/2014/main" id="{76C09401-0128-58EF-D9DC-A8C828482B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10"/>
          <a:stretch/>
        </p:blipFill>
        <p:spPr>
          <a:xfrm>
            <a:off x="336723" y="1807612"/>
            <a:ext cx="2083540" cy="1973499"/>
          </a:xfrm>
          <a:prstGeom prst="rect">
            <a:avLst/>
          </a:prstGeom>
        </p:spPr>
      </p:pic>
      <p:pic>
        <p:nvPicPr>
          <p:cNvPr id="18" name="Immagine 17">
            <a:extLst>
              <a:ext uri="{FF2B5EF4-FFF2-40B4-BE49-F238E27FC236}">
                <a16:creationId xmlns:a16="http://schemas.microsoft.com/office/drawing/2014/main" id="{77D838BE-65AB-E5D7-FB73-5B0B60E060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667"/>
          <a:stretch/>
        </p:blipFill>
        <p:spPr>
          <a:xfrm>
            <a:off x="8615557" y="2082586"/>
            <a:ext cx="1546059" cy="1457300"/>
          </a:xfrm>
          <a:prstGeom prst="rect">
            <a:avLst/>
          </a:prstGeom>
        </p:spPr>
      </p:pic>
      <p:pic>
        <p:nvPicPr>
          <p:cNvPr id="19" name="Immagine 18">
            <a:extLst>
              <a:ext uri="{FF2B5EF4-FFF2-40B4-BE49-F238E27FC236}">
                <a16:creationId xmlns:a16="http://schemas.microsoft.com/office/drawing/2014/main" id="{60299A2B-9532-F3CA-65D9-E3169991E1C8}"/>
              </a:ext>
            </a:extLst>
          </p:cNvPr>
          <p:cNvPicPr>
            <a:picLocks noChangeAspect="1"/>
          </p:cNvPicPr>
          <p:nvPr/>
        </p:nvPicPr>
        <p:blipFill rotWithShape="1">
          <a:blip r:embed="rId5"/>
          <a:srcRect l="876" t="4695" r="21096" b="8086"/>
          <a:stretch/>
        </p:blipFill>
        <p:spPr>
          <a:xfrm>
            <a:off x="9872575" y="1966265"/>
            <a:ext cx="1958731" cy="1642092"/>
          </a:xfrm>
          <a:prstGeom prst="rect">
            <a:avLst/>
          </a:prstGeom>
        </p:spPr>
      </p:pic>
      <p:pic>
        <p:nvPicPr>
          <p:cNvPr id="20" name="Immagine 19">
            <a:extLst>
              <a:ext uri="{FF2B5EF4-FFF2-40B4-BE49-F238E27FC236}">
                <a16:creationId xmlns:a16="http://schemas.microsoft.com/office/drawing/2014/main" id="{6AEF9FCC-E8CD-7907-85C9-4D68FC0DBAC5}"/>
              </a:ext>
            </a:extLst>
          </p:cNvPr>
          <p:cNvPicPr>
            <a:picLocks noChangeAspect="1"/>
          </p:cNvPicPr>
          <p:nvPr/>
        </p:nvPicPr>
        <p:blipFill rotWithShape="1">
          <a:blip r:embed="rId5"/>
          <a:srcRect l="78480" t="4695" b="39069"/>
          <a:stretch/>
        </p:blipFill>
        <p:spPr>
          <a:xfrm>
            <a:off x="8629030" y="2474423"/>
            <a:ext cx="540199" cy="1058763"/>
          </a:xfrm>
          <a:prstGeom prst="rect">
            <a:avLst/>
          </a:prstGeom>
        </p:spPr>
      </p:pic>
      <p:pic>
        <p:nvPicPr>
          <p:cNvPr id="21" name="Immagine 20">
            <a:extLst>
              <a:ext uri="{FF2B5EF4-FFF2-40B4-BE49-F238E27FC236}">
                <a16:creationId xmlns:a16="http://schemas.microsoft.com/office/drawing/2014/main" id="{61700C45-E8E8-9129-280D-03FBF96A679F}"/>
              </a:ext>
            </a:extLst>
          </p:cNvPr>
          <p:cNvPicPr>
            <a:picLocks noChangeAspect="1"/>
          </p:cNvPicPr>
          <p:nvPr/>
        </p:nvPicPr>
        <p:blipFill rotWithShape="1">
          <a:blip r:embed="rId6"/>
          <a:srcRect l="10327" t="7917" r="14708" b="22608"/>
          <a:stretch/>
        </p:blipFill>
        <p:spPr>
          <a:xfrm>
            <a:off x="2420263" y="2020962"/>
            <a:ext cx="2078992" cy="1445951"/>
          </a:xfrm>
          <a:prstGeom prst="rect">
            <a:avLst/>
          </a:prstGeom>
        </p:spPr>
      </p:pic>
      <p:pic>
        <p:nvPicPr>
          <p:cNvPr id="23" name="Immagine 22">
            <a:extLst>
              <a:ext uri="{FF2B5EF4-FFF2-40B4-BE49-F238E27FC236}">
                <a16:creationId xmlns:a16="http://schemas.microsoft.com/office/drawing/2014/main" id="{D4F8CAA1-CD24-8CF8-884E-D80F9A55642C}"/>
              </a:ext>
            </a:extLst>
          </p:cNvPr>
          <p:cNvPicPr>
            <a:picLocks noChangeAspect="1"/>
          </p:cNvPicPr>
          <p:nvPr/>
        </p:nvPicPr>
        <p:blipFill>
          <a:blip r:embed="rId7"/>
          <a:stretch>
            <a:fillRect/>
          </a:stretch>
        </p:blipFill>
        <p:spPr>
          <a:xfrm>
            <a:off x="4959103" y="1831671"/>
            <a:ext cx="3243621" cy="1403720"/>
          </a:xfrm>
          <a:prstGeom prst="rect">
            <a:avLst/>
          </a:prstGeom>
        </p:spPr>
      </p:pic>
      <p:sp>
        <p:nvSpPr>
          <p:cNvPr id="24" name="Rettangolo 23">
            <a:extLst>
              <a:ext uri="{FF2B5EF4-FFF2-40B4-BE49-F238E27FC236}">
                <a16:creationId xmlns:a16="http://schemas.microsoft.com/office/drawing/2014/main" id="{9214E1AF-FBD8-68D2-BFAE-72525B261943}"/>
              </a:ext>
            </a:extLst>
          </p:cNvPr>
          <p:cNvSpPr/>
          <p:nvPr/>
        </p:nvSpPr>
        <p:spPr>
          <a:xfrm>
            <a:off x="5223607" y="1849633"/>
            <a:ext cx="256540" cy="60959"/>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25" name="Immagine 24">
            <a:extLst>
              <a:ext uri="{FF2B5EF4-FFF2-40B4-BE49-F238E27FC236}">
                <a16:creationId xmlns:a16="http://schemas.microsoft.com/office/drawing/2014/main" id="{EAE74AC0-43A6-039B-5FDF-7CF524563F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9103" y="1909410"/>
            <a:ext cx="3236751" cy="1787361"/>
          </a:xfrm>
          <a:prstGeom prst="rect">
            <a:avLst/>
          </a:prstGeom>
        </p:spPr>
      </p:pic>
      <p:sp>
        <p:nvSpPr>
          <p:cNvPr id="48" name="CasellaDiTesto 47">
            <a:extLst>
              <a:ext uri="{FF2B5EF4-FFF2-40B4-BE49-F238E27FC236}">
                <a16:creationId xmlns:a16="http://schemas.microsoft.com/office/drawing/2014/main" id="{F10370D5-9698-BD35-E24D-1CA2A39CDDE3}"/>
              </a:ext>
            </a:extLst>
          </p:cNvPr>
          <p:cNvSpPr txBox="1"/>
          <p:nvPr/>
        </p:nvSpPr>
        <p:spPr>
          <a:xfrm>
            <a:off x="329854" y="1054575"/>
            <a:ext cx="4169401" cy="543675"/>
          </a:xfrm>
          <a:prstGeom prst="rect">
            <a:avLst/>
          </a:prstGeom>
          <a:noFill/>
        </p:spPr>
        <p:txBody>
          <a:bodyPr wrap="square" rtlCol="0">
            <a:spAutoFit/>
          </a:bodyPr>
          <a:lstStyle/>
          <a:p>
            <a:pPr algn="ctr"/>
            <a:r>
              <a:rPr lang="en-US" sz="2933" dirty="0">
                <a:latin typeface="Tahoma" panose="020B0604030504040204" pitchFamily="34" charset="0"/>
                <a:ea typeface="Tahoma" panose="020B0604030504040204" pitchFamily="34" charset="0"/>
                <a:cs typeface="Tahoma" panose="020B0604030504040204" pitchFamily="34" charset="0"/>
              </a:rPr>
              <a:t>Angiography-based </a:t>
            </a:r>
          </a:p>
        </p:txBody>
      </p:sp>
      <p:sp>
        <p:nvSpPr>
          <p:cNvPr id="49" name="CasellaDiTesto 48">
            <a:extLst>
              <a:ext uri="{FF2B5EF4-FFF2-40B4-BE49-F238E27FC236}">
                <a16:creationId xmlns:a16="http://schemas.microsoft.com/office/drawing/2014/main" id="{9CC3A98C-7ECB-A3BC-87E3-4CA0CD531124}"/>
              </a:ext>
            </a:extLst>
          </p:cNvPr>
          <p:cNvSpPr txBox="1"/>
          <p:nvPr/>
        </p:nvSpPr>
        <p:spPr>
          <a:xfrm>
            <a:off x="8283605" y="1054573"/>
            <a:ext cx="3886648" cy="543675"/>
          </a:xfrm>
          <a:prstGeom prst="rect">
            <a:avLst/>
          </a:prstGeom>
          <a:noFill/>
        </p:spPr>
        <p:txBody>
          <a:bodyPr wrap="square" rtlCol="0">
            <a:spAutoFit/>
          </a:bodyPr>
          <a:lstStyle/>
          <a:p>
            <a:pPr algn="ctr"/>
            <a:r>
              <a:rPr lang="en-US" sz="2933" dirty="0">
                <a:latin typeface="Tahoma" panose="020B0604030504040204" pitchFamily="34" charset="0"/>
                <a:ea typeface="Tahoma" panose="020B0604030504040204" pitchFamily="34" charset="0"/>
                <a:cs typeface="Tahoma" panose="020B0604030504040204" pitchFamily="34" charset="0"/>
              </a:rPr>
              <a:t>Microcatheter FFR </a:t>
            </a:r>
          </a:p>
        </p:txBody>
      </p:sp>
      <p:sp>
        <p:nvSpPr>
          <p:cNvPr id="50" name="CasellaDiTesto 49">
            <a:extLst>
              <a:ext uri="{FF2B5EF4-FFF2-40B4-BE49-F238E27FC236}">
                <a16:creationId xmlns:a16="http://schemas.microsoft.com/office/drawing/2014/main" id="{611D6441-8C03-131A-1BE7-29E5E8B668B4}"/>
              </a:ext>
            </a:extLst>
          </p:cNvPr>
          <p:cNvSpPr txBox="1"/>
          <p:nvPr/>
        </p:nvSpPr>
        <p:spPr>
          <a:xfrm>
            <a:off x="4659168" y="1066387"/>
            <a:ext cx="3886648" cy="543675"/>
          </a:xfrm>
          <a:prstGeom prst="rect">
            <a:avLst/>
          </a:prstGeom>
          <a:noFill/>
        </p:spPr>
        <p:txBody>
          <a:bodyPr wrap="square" rtlCol="0">
            <a:spAutoFit/>
          </a:bodyPr>
          <a:lstStyle/>
          <a:p>
            <a:pPr algn="ctr"/>
            <a:r>
              <a:rPr lang="en-US" sz="2933" dirty="0">
                <a:latin typeface="Tahoma" panose="020B0604030504040204" pitchFamily="34" charset="0"/>
                <a:ea typeface="Tahoma" panose="020B0604030504040204" pitchFamily="34" charset="0"/>
                <a:cs typeface="Tahoma" panose="020B0604030504040204" pitchFamily="34" charset="0"/>
              </a:rPr>
              <a:t>Angiography FFR </a:t>
            </a:r>
          </a:p>
        </p:txBody>
      </p:sp>
      <p:sp>
        <p:nvSpPr>
          <p:cNvPr id="51" name="CasellaDiTesto 50">
            <a:extLst>
              <a:ext uri="{FF2B5EF4-FFF2-40B4-BE49-F238E27FC236}">
                <a16:creationId xmlns:a16="http://schemas.microsoft.com/office/drawing/2014/main" id="{B3E5E355-B224-57E8-0717-094B18BF2AF8}"/>
              </a:ext>
            </a:extLst>
          </p:cNvPr>
          <p:cNvSpPr txBox="1"/>
          <p:nvPr/>
        </p:nvSpPr>
        <p:spPr>
          <a:xfrm>
            <a:off x="329854" y="3897073"/>
            <a:ext cx="11591124" cy="461665"/>
          </a:xfrm>
          <a:prstGeom prst="rect">
            <a:avLst/>
          </a:prstGeom>
          <a:noFill/>
          <a:ln w="19050">
            <a:solidFill>
              <a:srgbClr val="FFC000"/>
            </a:solidFill>
          </a:ln>
        </p:spPr>
        <p:txBody>
          <a:bodyPr wrap="square" rtlCol="0">
            <a:spAutoFit/>
          </a:bodyPr>
          <a:lstStyle/>
          <a:p>
            <a:pPr algn="ct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PCI with biodegradable polymer sirolimus eluting ultra thin stent </a:t>
            </a:r>
            <a:r>
              <a:rPr lang="en-US" sz="1867" dirty="0">
                <a:solidFill>
                  <a:srgbClr val="FFC000"/>
                </a:solidFill>
                <a:latin typeface="Tahoma" panose="020B0604030504040204" pitchFamily="34" charset="0"/>
                <a:ea typeface="Tahoma" panose="020B0604030504040204" pitchFamily="34" charset="0"/>
                <a:cs typeface="Tahoma" panose="020B0604030504040204" pitchFamily="34" charset="0"/>
              </a:rPr>
              <a:t>(Supraflex Cruz)</a:t>
            </a:r>
            <a:endPar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pic>
        <p:nvPicPr>
          <p:cNvPr id="52" name="Immagine 51">
            <a:extLst>
              <a:ext uri="{FF2B5EF4-FFF2-40B4-BE49-F238E27FC236}">
                <a16:creationId xmlns:a16="http://schemas.microsoft.com/office/drawing/2014/main" id="{07D84591-735B-3099-9D87-2E96A30677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306" b="16755"/>
          <a:stretch/>
        </p:blipFill>
        <p:spPr>
          <a:xfrm>
            <a:off x="1469258" y="5356739"/>
            <a:ext cx="2163087" cy="1264403"/>
          </a:xfrm>
          <a:prstGeom prst="rect">
            <a:avLst/>
          </a:prstGeom>
        </p:spPr>
      </p:pic>
      <p:pic>
        <p:nvPicPr>
          <p:cNvPr id="61" name="Immagine 60">
            <a:extLst>
              <a:ext uri="{FF2B5EF4-FFF2-40B4-BE49-F238E27FC236}">
                <a16:creationId xmlns:a16="http://schemas.microsoft.com/office/drawing/2014/main" id="{D8F79680-3C92-D256-3E5D-CC8343A675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598" b="16464"/>
          <a:stretch/>
        </p:blipFill>
        <p:spPr>
          <a:xfrm>
            <a:off x="5520949" y="5356739"/>
            <a:ext cx="2163087" cy="1264403"/>
          </a:xfrm>
          <a:prstGeom prst="rect">
            <a:avLst/>
          </a:prstGeom>
        </p:spPr>
      </p:pic>
      <p:pic>
        <p:nvPicPr>
          <p:cNvPr id="63" name="Immagine 62">
            <a:extLst>
              <a:ext uri="{FF2B5EF4-FFF2-40B4-BE49-F238E27FC236}">
                <a16:creationId xmlns:a16="http://schemas.microsoft.com/office/drawing/2014/main" id="{B829680F-6960-2F8C-6584-8EED1DACA41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5307" b="16755"/>
          <a:stretch/>
        </p:blipFill>
        <p:spPr>
          <a:xfrm>
            <a:off x="9255737" y="5356740"/>
            <a:ext cx="2163088" cy="1264403"/>
          </a:xfrm>
          <a:prstGeom prst="rect">
            <a:avLst/>
          </a:prstGeom>
        </p:spPr>
      </p:pic>
      <p:sp>
        <p:nvSpPr>
          <p:cNvPr id="65" name="Freccia a destra 64">
            <a:extLst>
              <a:ext uri="{FF2B5EF4-FFF2-40B4-BE49-F238E27FC236}">
                <a16:creationId xmlns:a16="http://schemas.microsoft.com/office/drawing/2014/main" id="{04EC137E-78AF-8B8D-D9AE-0773E05D0F35}"/>
              </a:ext>
            </a:extLst>
          </p:cNvPr>
          <p:cNvSpPr/>
          <p:nvPr/>
        </p:nvSpPr>
        <p:spPr bwMode="auto">
          <a:xfrm rot="5400000">
            <a:off x="2458568" y="4374185"/>
            <a:ext cx="391971" cy="480000"/>
          </a:xfrm>
          <a:prstGeom prst="rightArrow">
            <a:avLst/>
          </a:prstGeom>
          <a:solidFill>
            <a:srgbClr val="FFB3B3"/>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7" name="Freccia a destra 66">
            <a:extLst>
              <a:ext uri="{FF2B5EF4-FFF2-40B4-BE49-F238E27FC236}">
                <a16:creationId xmlns:a16="http://schemas.microsoft.com/office/drawing/2014/main" id="{207101F1-1166-A07D-CA16-E0F3E58B5FD5}"/>
              </a:ext>
            </a:extLst>
          </p:cNvPr>
          <p:cNvSpPr/>
          <p:nvPr/>
        </p:nvSpPr>
        <p:spPr bwMode="auto">
          <a:xfrm rot="5400000">
            <a:off x="10015702" y="4376379"/>
            <a:ext cx="387585" cy="480000"/>
          </a:xfrm>
          <a:prstGeom prst="rightArrow">
            <a:avLst/>
          </a:prstGeom>
          <a:solidFill>
            <a:srgbClr val="DDE3D5"/>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092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tangolo 46">
            <a:extLst>
              <a:ext uri="{FF2B5EF4-FFF2-40B4-BE49-F238E27FC236}">
                <a16:creationId xmlns:a16="http://schemas.microsoft.com/office/drawing/2014/main" id="{C3FEC5A7-7582-FA5A-4161-49346DA6E542}"/>
              </a:ext>
            </a:extLst>
          </p:cNvPr>
          <p:cNvSpPr/>
          <p:nvPr/>
        </p:nvSpPr>
        <p:spPr bwMode="auto">
          <a:xfrm>
            <a:off x="244200" y="175351"/>
            <a:ext cx="5712099" cy="6362264"/>
          </a:xfrm>
          <a:prstGeom prst="rect">
            <a:avLst/>
          </a:prstGeom>
          <a:solidFill>
            <a:srgbClr val="DDE3D5"/>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6" name="Rettangolo 45">
            <a:extLst>
              <a:ext uri="{FF2B5EF4-FFF2-40B4-BE49-F238E27FC236}">
                <a16:creationId xmlns:a16="http://schemas.microsoft.com/office/drawing/2014/main" id="{BA283CCC-5977-1474-E399-85D63A6B04BD}"/>
              </a:ext>
            </a:extLst>
          </p:cNvPr>
          <p:cNvSpPr/>
          <p:nvPr/>
        </p:nvSpPr>
        <p:spPr bwMode="auto">
          <a:xfrm>
            <a:off x="6235705" y="175351"/>
            <a:ext cx="5553431" cy="6362264"/>
          </a:xfrm>
          <a:prstGeom prst="rect">
            <a:avLst/>
          </a:prstGeom>
          <a:solidFill>
            <a:srgbClr val="AFBFCD"/>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 name="AutoShape 2">
            <a:extLst>
              <a:ext uri="{FF2B5EF4-FFF2-40B4-BE49-F238E27FC236}">
                <a16:creationId xmlns:a16="http://schemas.microsoft.com/office/drawing/2014/main" id="{BFE59195-66A5-95FC-25E6-12FEE98DE718}"/>
              </a:ext>
            </a:extLst>
          </p:cNvPr>
          <p:cNvSpPr>
            <a:spLocks noChangeAspect="1" noChangeArrowheads="1"/>
          </p:cNvSpPr>
          <p:nvPr/>
        </p:nvSpPr>
        <p:spPr bwMode="auto">
          <a:xfrm>
            <a:off x="8156656" y="3356483"/>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22" name="Immagine 21">
            <a:extLst>
              <a:ext uri="{FF2B5EF4-FFF2-40B4-BE49-F238E27FC236}">
                <a16:creationId xmlns:a16="http://schemas.microsoft.com/office/drawing/2014/main" id="{3F04E048-48D3-33F8-C8D1-2037479996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79" b="16643"/>
          <a:stretch/>
        </p:blipFill>
        <p:spPr>
          <a:xfrm>
            <a:off x="1548318" y="1259235"/>
            <a:ext cx="2865285" cy="1680000"/>
          </a:xfrm>
          <a:prstGeom prst="rect">
            <a:avLst/>
          </a:prstGeom>
        </p:spPr>
      </p:pic>
      <p:sp>
        <p:nvSpPr>
          <p:cNvPr id="34" name="CasellaDiTesto 33">
            <a:extLst>
              <a:ext uri="{FF2B5EF4-FFF2-40B4-BE49-F238E27FC236}">
                <a16:creationId xmlns:a16="http://schemas.microsoft.com/office/drawing/2014/main" id="{9661C637-4060-7CF1-349C-12A702398DA9}"/>
              </a:ext>
            </a:extLst>
          </p:cNvPr>
          <p:cNvSpPr txBox="1"/>
          <p:nvPr/>
        </p:nvSpPr>
        <p:spPr>
          <a:xfrm>
            <a:off x="1532144" y="2608170"/>
            <a:ext cx="2865283"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Pre-PCI Pullback</a:t>
            </a:r>
          </a:p>
        </p:txBody>
      </p:sp>
      <p:pic>
        <p:nvPicPr>
          <p:cNvPr id="39" name="Immagine 38">
            <a:extLst>
              <a:ext uri="{FF2B5EF4-FFF2-40B4-BE49-F238E27FC236}">
                <a16:creationId xmlns:a16="http://schemas.microsoft.com/office/drawing/2014/main" id="{C831DC0A-F424-F528-7C98-1DAB138502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40"/>
          <a:stretch/>
        </p:blipFill>
        <p:spPr>
          <a:xfrm>
            <a:off x="6547404" y="1268411"/>
            <a:ext cx="3420888" cy="1680000"/>
          </a:xfrm>
          <a:prstGeom prst="rect">
            <a:avLst/>
          </a:prstGeom>
        </p:spPr>
      </p:pic>
      <p:sp>
        <p:nvSpPr>
          <p:cNvPr id="2" name="CasellaDiTesto 1">
            <a:extLst>
              <a:ext uri="{FF2B5EF4-FFF2-40B4-BE49-F238E27FC236}">
                <a16:creationId xmlns:a16="http://schemas.microsoft.com/office/drawing/2014/main" id="{550C4959-713E-3D17-96FC-2E7532960EC2}"/>
              </a:ext>
            </a:extLst>
          </p:cNvPr>
          <p:cNvSpPr txBox="1"/>
          <p:nvPr/>
        </p:nvSpPr>
        <p:spPr>
          <a:xfrm>
            <a:off x="9446072" y="1917622"/>
            <a:ext cx="2865283"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Pre-PCI Pullback</a:t>
            </a:r>
          </a:p>
        </p:txBody>
      </p:sp>
      <p:sp>
        <p:nvSpPr>
          <p:cNvPr id="4" name="CasellaDiTesto 3">
            <a:extLst>
              <a:ext uri="{FF2B5EF4-FFF2-40B4-BE49-F238E27FC236}">
                <a16:creationId xmlns:a16="http://schemas.microsoft.com/office/drawing/2014/main" id="{F95F50D2-07A3-1B4A-2362-E94BDE07DECB}"/>
              </a:ext>
            </a:extLst>
          </p:cNvPr>
          <p:cNvSpPr txBox="1"/>
          <p:nvPr/>
        </p:nvSpPr>
        <p:spPr>
          <a:xfrm>
            <a:off x="331880" y="183813"/>
            <a:ext cx="5648849" cy="790088"/>
          </a:xfrm>
          <a:prstGeom prst="rect">
            <a:avLst/>
          </a:prstGeom>
          <a:noFill/>
        </p:spPr>
        <p:txBody>
          <a:bodyPr wrap="square" rtlCol="0">
            <a:spAutoFit/>
          </a:bodyPr>
          <a:lstStyle/>
          <a:p>
            <a:pPr algn="ctr"/>
            <a:r>
              <a:rPr lang="en-US" sz="26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Microcatheter Virtual PCI</a:t>
            </a:r>
          </a:p>
          <a:p>
            <a:pPr algn="ctr"/>
            <a:r>
              <a:rPr lang="en-US" sz="18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TruePhysio (Insightful)</a:t>
            </a:r>
          </a:p>
        </p:txBody>
      </p:sp>
      <p:sp>
        <p:nvSpPr>
          <p:cNvPr id="5" name="CasellaDiTesto 4">
            <a:extLst>
              <a:ext uri="{FF2B5EF4-FFF2-40B4-BE49-F238E27FC236}">
                <a16:creationId xmlns:a16="http://schemas.microsoft.com/office/drawing/2014/main" id="{332D102C-0327-3AA0-3F7F-5B70C2825163}"/>
              </a:ext>
            </a:extLst>
          </p:cNvPr>
          <p:cNvSpPr txBox="1"/>
          <p:nvPr/>
        </p:nvSpPr>
        <p:spPr>
          <a:xfrm>
            <a:off x="6235705" y="182922"/>
            <a:ext cx="5298455" cy="790088"/>
          </a:xfrm>
          <a:prstGeom prst="rect">
            <a:avLst/>
          </a:prstGeom>
          <a:noFill/>
        </p:spPr>
        <p:txBody>
          <a:bodyPr wrap="square" rtlCol="0">
            <a:spAutoFit/>
          </a:bodyPr>
          <a:lstStyle/>
          <a:p>
            <a:pPr algn="ctr"/>
            <a:r>
              <a:rPr lang="en-US" sz="26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Angiography FFR Virtual PCI</a:t>
            </a:r>
          </a:p>
          <a:p>
            <a:pPr algn="ctr"/>
            <a:r>
              <a:rPr lang="en-US" sz="1867"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Angioplus</a:t>
            </a:r>
            <a:r>
              <a:rPr lang="en-US" sz="18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(Pulse)</a:t>
            </a:r>
          </a:p>
        </p:txBody>
      </p:sp>
    </p:spTree>
    <p:extLst>
      <p:ext uri="{BB962C8B-B14F-4D97-AF65-F5344CB8AC3E}">
        <p14:creationId xmlns:p14="http://schemas.microsoft.com/office/powerpoint/2010/main" val="90151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tangolo 46">
            <a:extLst>
              <a:ext uri="{FF2B5EF4-FFF2-40B4-BE49-F238E27FC236}">
                <a16:creationId xmlns:a16="http://schemas.microsoft.com/office/drawing/2014/main" id="{C3FEC5A7-7582-FA5A-4161-49346DA6E542}"/>
              </a:ext>
            </a:extLst>
          </p:cNvPr>
          <p:cNvSpPr/>
          <p:nvPr/>
        </p:nvSpPr>
        <p:spPr bwMode="auto">
          <a:xfrm>
            <a:off x="244200" y="175351"/>
            <a:ext cx="5712099" cy="6362264"/>
          </a:xfrm>
          <a:prstGeom prst="rect">
            <a:avLst/>
          </a:prstGeom>
          <a:solidFill>
            <a:srgbClr val="DDE3D5"/>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6" name="Rettangolo 45">
            <a:extLst>
              <a:ext uri="{FF2B5EF4-FFF2-40B4-BE49-F238E27FC236}">
                <a16:creationId xmlns:a16="http://schemas.microsoft.com/office/drawing/2014/main" id="{BA283CCC-5977-1474-E399-85D63A6B04BD}"/>
              </a:ext>
            </a:extLst>
          </p:cNvPr>
          <p:cNvSpPr/>
          <p:nvPr/>
        </p:nvSpPr>
        <p:spPr bwMode="auto">
          <a:xfrm>
            <a:off x="6235705" y="175351"/>
            <a:ext cx="5553431" cy="6362264"/>
          </a:xfrm>
          <a:prstGeom prst="rect">
            <a:avLst/>
          </a:prstGeom>
          <a:solidFill>
            <a:srgbClr val="AFBFCD"/>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AutoShape 2">
            <a:extLst>
              <a:ext uri="{FF2B5EF4-FFF2-40B4-BE49-F238E27FC236}">
                <a16:creationId xmlns:a16="http://schemas.microsoft.com/office/drawing/2014/main" id="{BFE59195-66A5-95FC-25E6-12FEE98DE718}"/>
              </a:ext>
            </a:extLst>
          </p:cNvPr>
          <p:cNvSpPr>
            <a:spLocks noChangeAspect="1" noChangeArrowheads="1"/>
          </p:cNvSpPr>
          <p:nvPr/>
        </p:nvSpPr>
        <p:spPr bwMode="auto">
          <a:xfrm>
            <a:off x="8156656" y="3356483"/>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48" name="CasellaDiTesto 47">
            <a:extLst>
              <a:ext uri="{FF2B5EF4-FFF2-40B4-BE49-F238E27FC236}">
                <a16:creationId xmlns:a16="http://schemas.microsoft.com/office/drawing/2014/main" id="{F10370D5-9698-BD35-E24D-1CA2A39CDDE3}"/>
              </a:ext>
            </a:extLst>
          </p:cNvPr>
          <p:cNvSpPr txBox="1"/>
          <p:nvPr/>
        </p:nvSpPr>
        <p:spPr>
          <a:xfrm>
            <a:off x="331880" y="183813"/>
            <a:ext cx="5648849" cy="790088"/>
          </a:xfrm>
          <a:prstGeom prst="rect">
            <a:avLst/>
          </a:prstGeom>
          <a:noFill/>
        </p:spPr>
        <p:txBody>
          <a:bodyPr wrap="square" rtlCol="0">
            <a:spAutoFit/>
          </a:bodyPr>
          <a:lstStyle/>
          <a:p>
            <a:pPr algn="ctr"/>
            <a:r>
              <a:rPr lang="en-US" sz="26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Microcatheter Virtual PCI</a:t>
            </a:r>
          </a:p>
          <a:p>
            <a:pPr algn="ctr"/>
            <a:r>
              <a:rPr lang="en-US" sz="18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TruePhysio (Insightful)</a:t>
            </a:r>
          </a:p>
        </p:txBody>
      </p:sp>
      <p:sp>
        <p:nvSpPr>
          <p:cNvPr id="50" name="CasellaDiTesto 49">
            <a:extLst>
              <a:ext uri="{FF2B5EF4-FFF2-40B4-BE49-F238E27FC236}">
                <a16:creationId xmlns:a16="http://schemas.microsoft.com/office/drawing/2014/main" id="{611D6441-8C03-131A-1BE7-29E5E8B668B4}"/>
              </a:ext>
            </a:extLst>
          </p:cNvPr>
          <p:cNvSpPr txBox="1"/>
          <p:nvPr/>
        </p:nvSpPr>
        <p:spPr>
          <a:xfrm>
            <a:off x="6235705" y="182922"/>
            <a:ext cx="5298455" cy="790088"/>
          </a:xfrm>
          <a:prstGeom prst="rect">
            <a:avLst/>
          </a:prstGeom>
          <a:noFill/>
        </p:spPr>
        <p:txBody>
          <a:bodyPr wrap="square" rtlCol="0">
            <a:spAutoFit/>
          </a:bodyPr>
          <a:lstStyle/>
          <a:p>
            <a:pPr algn="ctr"/>
            <a:r>
              <a:rPr lang="en-US" sz="26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Angiography FFR Virtual PCI</a:t>
            </a:r>
          </a:p>
          <a:p>
            <a:pPr algn="ctr"/>
            <a:r>
              <a:rPr lang="en-US" sz="1867"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Angioplus</a:t>
            </a:r>
            <a:r>
              <a:rPr lang="en-US" sz="1867"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(Pulse)</a:t>
            </a:r>
          </a:p>
        </p:txBody>
      </p:sp>
      <p:pic>
        <p:nvPicPr>
          <p:cNvPr id="22" name="Immagine 21">
            <a:extLst>
              <a:ext uri="{FF2B5EF4-FFF2-40B4-BE49-F238E27FC236}">
                <a16:creationId xmlns:a16="http://schemas.microsoft.com/office/drawing/2014/main" id="{3F04E048-48D3-33F8-C8D1-2037479996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79" b="16643"/>
          <a:stretch/>
        </p:blipFill>
        <p:spPr>
          <a:xfrm>
            <a:off x="1548318" y="1259235"/>
            <a:ext cx="2865285" cy="1680000"/>
          </a:xfrm>
          <a:prstGeom prst="rect">
            <a:avLst/>
          </a:prstGeom>
        </p:spPr>
      </p:pic>
      <p:pic>
        <p:nvPicPr>
          <p:cNvPr id="27" name="Immagine 26">
            <a:extLst>
              <a:ext uri="{FF2B5EF4-FFF2-40B4-BE49-F238E27FC236}">
                <a16:creationId xmlns:a16="http://schemas.microsoft.com/office/drawing/2014/main" id="{7966CBCA-79D9-C4E3-23F8-67AB33E958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975" b="15848"/>
          <a:stretch/>
        </p:blipFill>
        <p:spPr>
          <a:xfrm>
            <a:off x="1548316" y="4762358"/>
            <a:ext cx="2865283" cy="1680001"/>
          </a:xfrm>
          <a:prstGeom prst="rect">
            <a:avLst/>
          </a:prstGeom>
        </p:spPr>
      </p:pic>
      <p:pic>
        <p:nvPicPr>
          <p:cNvPr id="29" name="Immagine 28">
            <a:extLst>
              <a:ext uri="{FF2B5EF4-FFF2-40B4-BE49-F238E27FC236}">
                <a16:creationId xmlns:a16="http://schemas.microsoft.com/office/drawing/2014/main" id="{A33CE7AC-6FD3-F066-E8C9-EC7C2CA5CE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577" b="16246"/>
          <a:stretch/>
        </p:blipFill>
        <p:spPr>
          <a:xfrm>
            <a:off x="1548317" y="3010796"/>
            <a:ext cx="2865284" cy="1680000"/>
          </a:xfrm>
          <a:prstGeom prst="rect">
            <a:avLst/>
          </a:prstGeom>
        </p:spPr>
      </p:pic>
      <p:sp>
        <p:nvSpPr>
          <p:cNvPr id="34" name="CasellaDiTesto 33">
            <a:extLst>
              <a:ext uri="{FF2B5EF4-FFF2-40B4-BE49-F238E27FC236}">
                <a16:creationId xmlns:a16="http://schemas.microsoft.com/office/drawing/2014/main" id="{9661C637-4060-7CF1-349C-12A702398DA9}"/>
              </a:ext>
            </a:extLst>
          </p:cNvPr>
          <p:cNvSpPr txBox="1"/>
          <p:nvPr/>
        </p:nvSpPr>
        <p:spPr>
          <a:xfrm>
            <a:off x="1532144" y="2608170"/>
            <a:ext cx="2865283"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Pre-PCI Pullback</a:t>
            </a:r>
          </a:p>
        </p:txBody>
      </p:sp>
      <p:sp>
        <p:nvSpPr>
          <p:cNvPr id="36" name="CasellaDiTesto 35">
            <a:extLst>
              <a:ext uri="{FF2B5EF4-FFF2-40B4-BE49-F238E27FC236}">
                <a16:creationId xmlns:a16="http://schemas.microsoft.com/office/drawing/2014/main" id="{86D84869-06B2-17FE-4365-83F4D5630215}"/>
              </a:ext>
            </a:extLst>
          </p:cNvPr>
          <p:cNvSpPr txBox="1"/>
          <p:nvPr/>
        </p:nvSpPr>
        <p:spPr>
          <a:xfrm>
            <a:off x="1549686" y="4362502"/>
            <a:ext cx="2832943"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Post-PCI Pullback Focal Drop</a:t>
            </a:r>
          </a:p>
        </p:txBody>
      </p:sp>
      <p:sp>
        <p:nvSpPr>
          <p:cNvPr id="37" name="CasellaDiTesto 36">
            <a:extLst>
              <a:ext uri="{FF2B5EF4-FFF2-40B4-BE49-F238E27FC236}">
                <a16:creationId xmlns:a16="http://schemas.microsoft.com/office/drawing/2014/main" id="{BDE9E47A-1408-5E4C-8F45-89F36FE09828}"/>
              </a:ext>
            </a:extLst>
          </p:cNvPr>
          <p:cNvSpPr txBox="1"/>
          <p:nvPr/>
        </p:nvSpPr>
        <p:spPr>
          <a:xfrm>
            <a:off x="1548316" y="6114063"/>
            <a:ext cx="2865281"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Final Pullback</a:t>
            </a:r>
          </a:p>
        </p:txBody>
      </p:sp>
      <p:pic>
        <p:nvPicPr>
          <p:cNvPr id="39" name="Immagine 38">
            <a:extLst>
              <a:ext uri="{FF2B5EF4-FFF2-40B4-BE49-F238E27FC236}">
                <a16:creationId xmlns:a16="http://schemas.microsoft.com/office/drawing/2014/main" id="{C831DC0A-F424-F528-7C98-1DAB138502A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40"/>
          <a:stretch/>
        </p:blipFill>
        <p:spPr>
          <a:xfrm>
            <a:off x="6547404" y="1268411"/>
            <a:ext cx="3420888" cy="1680000"/>
          </a:xfrm>
          <a:prstGeom prst="rect">
            <a:avLst/>
          </a:prstGeom>
        </p:spPr>
      </p:pic>
      <p:pic>
        <p:nvPicPr>
          <p:cNvPr id="41" name="Immagine 40">
            <a:extLst>
              <a:ext uri="{FF2B5EF4-FFF2-40B4-BE49-F238E27FC236}">
                <a16:creationId xmlns:a16="http://schemas.microsoft.com/office/drawing/2014/main" id="{BB295845-C1B0-4D10-1508-FB8CBC3417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965"/>
          <a:stretch/>
        </p:blipFill>
        <p:spPr>
          <a:xfrm>
            <a:off x="6530476" y="4749589"/>
            <a:ext cx="3423899" cy="1680000"/>
          </a:xfrm>
          <a:prstGeom prst="rect">
            <a:avLst/>
          </a:prstGeom>
        </p:spPr>
      </p:pic>
      <p:pic>
        <p:nvPicPr>
          <p:cNvPr id="44" name="Immagine 43">
            <a:extLst>
              <a:ext uri="{FF2B5EF4-FFF2-40B4-BE49-F238E27FC236}">
                <a16:creationId xmlns:a16="http://schemas.microsoft.com/office/drawing/2014/main" id="{DDB511FF-0309-3B29-DF49-C1BA413A65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199"/>
          <a:stretch/>
        </p:blipFill>
        <p:spPr>
          <a:xfrm>
            <a:off x="6530477" y="3010796"/>
            <a:ext cx="3423900" cy="1680000"/>
          </a:xfrm>
          <a:prstGeom prst="rect">
            <a:avLst/>
          </a:prstGeom>
        </p:spPr>
      </p:pic>
      <p:sp>
        <p:nvSpPr>
          <p:cNvPr id="2" name="CasellaDiTesto 1">
            <a:extLst>
              <a:ext uri="{FF2B5EF4-FFF2-40B4-BE49-F238E27FC236}">
                <a16:creationId xmlns:a16="http://schemas.microsoft.com/office/drawing/2014/main" id="{550C4959-713E-3D17-96FC-2E7532960EC2}"/>
              </a:ext>
            </a:extLst>
          </p:cNvPr>
          <p:cNvSpPr txBox="1"/>
          <p:nvPr/>
        </p:nvSpPr>
        <p:spPr>
          <a:xfrm>
            <a:off x="9446072" y="1917622"/>
            <a:ext cx="2865283"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Pre-PCI Pullback</a:t>
            </a:r>
          </a:p>
        </p:txBody>
      </p:sp>
      <p:sp>
        <p:nvSpPr>
          <p:cNvPr id="4" name="CasellaDiTesto 3">
            <a:extLst>
              <a:ext uri="{FF2B5EF4-FFF2-40B4-BE49-F238E27FC236}">
                <a16:creationId xmlns:a16="http://schemas.microsoft.com/office/drawing/2014/main" id="{C2E81F8E-0225-58FA-96DE-69AB6ADA36A6}"/>
              </a:ext>
            </a:extLst>
          </p:cNvPr>
          <p:cNvSpPr txBox="1"/>
          <p:nvPr/>
        </p:nvSpPr>
        <p:spPr>
          <a:xfrm>
            <a:off x="10038665" y="3496144"/>
            <a:ext cx="1825640" cy="502573"/>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Post-PCI Pullback Focal Drop</a:t>
            </a:r>
          </a:p>
        </p:txBody>
      </p:sp>
      <p:sp>
        <p:nvSpPr>
          <p:cNvPr id="5" name="CasellaDiTesto 4">
            <a:extLst>
              <a:ext uri="{FF2B5EF4-FFF2-40B4-BE49-F238E27FC236}">
                <a16:creationId xmlns:a16="http://schemas.microsoft.com/office/drawing/2014/main" id="{A3B2D64E-ECB4-8749-3EB4-4BF35C079E7B}"/>
              </a:ext>
            </a:extLst>
          </p:cNvPr>
          <p:cNvSpPr txBox="1"/>
          <p:nvPr/>
        </p:nvSpPr>
        <p:spPr>
          <a:xfrm>
            <a:off x="9968291" y="5343658"/>
            <a:ext cx="1785148" cy="297454"/>
          </a:xfrm>
          <a:prstGeom prst="rect">
            <a:avLst/>
          </a:prstGeom>
          <a:noFill/>
        </p:spPr>
        <p:txBody>
          <a:bodyPr wrap="square" rtlCol="0">
            <a:spAutoFit/>
          </a:bodyPr>
          <a:lstStyle/>
          <a:p>
            <a:pPr algn="ctr"/>
            <a:r>
              <a:rPr lang="en-US" sz="1333"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Final Pullback</a:t>
            </a:r>
          </a:p>
        </p:txBody>
      </p:sp>
    </p:spTree>
    <p:extLst>
      <p:ext uri="{BB962C8B-B14F-4D97-AF65-F5344CB8AC3E}">
        <p14:creationId xmlns:p14="http://schemas.microsoft.com/office/powerpoint/2010/main" val="266529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0" y="24319"/>
            <a:ext cx="12172229" cy="1040048"/>
          </a:xfrm>
        </p:spPr>
        <p:txBody>
          <a:bodyPr anchor="ctr">
            <a:normAutofit/>
          </a:bodyPr>
          <a:lstStyle/>
          <a:p>
            <a:pPr marL="0" indent="0" algn="ctr">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Endpoints</a:t>
            </a:r>
          </a:p>
        </p:txBody>
      </p:sp>
      <p:sp>
        <p:nvSpPr>
          <p:cNvPr id="8" name="Round Diagonal Corner Rectangle 26"/>
          <p:cNvSpPr/>
          <p:nvPr/>
        </p:nvSpPr>
        <p:spPr>
          <a:xfrm>
            <a:off x="143339" y="1359820"/>
            <a:ext cx="11905323" cy="5280587"/>
          </a:xfrm>
          <a:prstGeom prst="round2DiagRect">
            <a:avLst>
              <a:gd name="adj1" fmla="val 8588"/>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endParaRPr lang="en-GB"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13"/>
          <p:cNvSpPr/>
          <p:nvPr/>
        </p:nvSpPr>
        <p:spPr>
          <a:xfrm>
            <a:off x="527381" y="1359820"/>
            <a:ext cx="11231795" cy="706619"/>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r>
              <a:rPr lang="en-GB" sz="3200" b="1" dirty="0">
                <a:solidFill>
                  <a:schemeClr val="tx1"/>
                </a:solidFill>
                <a:latin typeface="Tahoma" panose="020B0604030504040204" pitchFamily="34" charset="0"/>
                <a:ea typeface="Tahoma" panose="020B0604030504040204" pitchFamily="34" charset="0"/>
                <a:cs typeface="Tahoma" panose="020B0604030504040204" pitchFamily="34" charset="0"/>
              </a:rPr>
              <a:t>Primary –</a:t>
            </a:r>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3200" b="1" dirty="0">
                <a:solidFill>
                  <a:schemeClr val="tx1"/>
                </a:solidFill>
                <a:latin typeface="Tahoma" panose="020B0604030504040204" pitchFamily="34" charset="0"/>
                <a:ea typeface="Tahoma" panose="020B0604030504040204" pitchFamily="34" charset="0"/>
                <a:cs typeface="Tahoma" panose="020B0604030504040204" pitchFamily="34" charset="0"/>
              </a:rPr>
              <a:t>Superiority </a:t>
            </a:r>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rPr>
              <a:t>Physio vs Angio</a:t>
            </a:r>
          </a:p>
        </p:txBody>
      </p:sp>
      <p:sp>
        <p:nvSpPr>
          <p:cNvPr id="10" name="TextBox 23"/>
          <p:cNvSpPr txBox="1"/>
          <p:nvPr/>
        </p:nvSpPr>
        <p:spPr>
          <a:xfrm>
            <a:off x="239350" y="2223946"/>
            <a:ext cx="11713301" cy="658408"/>
          </a:xfrm>
          <a:prstGeom prst="round2DiagRect">
            <a:avLst/>
          </a:prstGeom>
          <a:solidFill>
            <a:srgbClr val="FF0000"/>
          </a:solidFill>
          <a:ln>
            <a:solidFill>
              <a:srgbClr val="ED2937"/>
            </a:solidFill>
          </a:ln>
        </p:spPr>
        <p:txBody>
          <a:bodyPr wrap="square" lIns="121920" tIns="60960" rIns="121920" bIns="60960" anchor="ctr" anchorCtr="0">
            <a:spAutoFit/>
          </a:bodyPr>
          <a:lstStyle/>
          <a:p>
            <a:pPr marL="342874" indent="-342874" algn="ctr" defTabSz="457165" fontAlgn="base">
              <a:spcBef>
                <a:spcPct val="0"/>
              </a:spcBef>
              <a:spcAft>
                <a:spcPct val="0"/>
              </a:spcAft>
            </a:pPr>
            <a:r>
              <a:rPr lang="en-GB" sz="3067" b="1" dirty="0">
                <a:latin typeface="Tahoma" panose="020B0604030504040204" pitchFamily="34" charset="0"/>
                <a:ea typeface="Tahoma" panose="020B0604030504040204" pitchFamily="34" charset="0"/>
                <a:cs typeface="Tahoma" panose="020B0604030504040204" pitchFamily="34" charset="0"/>
              </a:rPr>
              <a:t>Post-PCI FFR&gt;0.86</a:t>
            </a:r>
          </a:p>
        </p:txBody>
      </p:sp>
      <p:sp>
        <p:nvSpPr>
          <p:cNvPr id="11" name="TextBox 24"/>
          <p:cNvSpPr txBox="1"/>
          <p:nvPr/>
        </p:nvSpPr>
        <p:spPr>
          <a:xfrm>
            <a:off x="243462" y="3940787"/>
            <a:ext cx="11709189" cy="658408"/>
          </a:xfrm>
          <a:prstGeom prst="round2DiagRect">
            <a:avLst/>
          </a:prstGeom>
          <a:solidFill>
            <a:srgbClr val="FEB91A"/>
          </a:solidFill>
          <a:ln>
            <a:noFill/>
          </a:ln>
        </p:spPr>
        <p:txBody>
          <a:bodyPr wrap="square" lIns="121920" tIns="60960" rIns="121920" bIns="60960" anchor="ctr" anchorCtr="0">
            <a:spAutoFit/>
          </a:bodyPr>
          <a:lstStyle/>
          <a:p>
            <a:pPr marL="342874" indent="-342874" algn="ctr" defTabSz="457165" fontAlgn="base">
              <a:spcBef>
                <a:spcPct val="0"/>
              </a:spcBef>
              <a:spcAft>
                <a:spcPct val="0"/>
              </a:spcAft>
            </a:pPr>
            <a:r>
              <a:rPr lang="en-GB" sz="3067" b="1" dirty="0">
                <a:latin typeface="Tahoma" panose="020B0604030504040204" pitchFamily="34" charset="0"/>
                <a:ea typeface="Tahoma" panose="020B0604030504040204" pitchFamily="34" charset="0"/>
                <a:cs typeface="Tahoma" panose="020B0604030504040204" pitchFamily="34" charset="0"/>
              </a:rPr>
              <a:t>Post-PCI FFR</a:t>
            </a:r>
          </a:p>
        </p:txBody>
      </p:sp>
      <p:sp>
        <p:nvSpPr>
          <p:cNvPr id="12" name="TextBox 25"/>
          <p:cNvSpPr txBox="1"/>
          <p:nvPr/>
        </p:nvSpPr>
        <p:spPr>
          <a:xfrm>
            <a:off x="239350" y="5572969"/>
            <a:ext cx="11713301" cy="658408"/>
          </a:xfrm>
          <a:prstGeom prst="round2DiagRect">
            <a:avLst/>
          </a:prstGeom>
          <a:solidFill>
            <a:srgbClr val="6699FF"/>
          </a:solidFill>
          <a:ln>
            <a:noFill/>
          </a:ln>
        </p:spPr>
        <p:txBody>
          <a:bodyPr wrap="square" lIns="121920" tIns="60960" rIns="121920" bIns="60960" anchor="ctr" anchorCtr="0">
            <a:spAutoFit/>
          </a:bodyPr>
          <a:lstStyle/>
          <a:p>
            <a:pPr marL="342874" indent="-342874" algn="ctr" defTabSz="457165" fontAlgn="base">
              <a:spcBef>
                <a:spcPct val="0"/>
              </a:spcBef>
              <a:spcAft>
                <a:spcPct val="0"/>
              </a:spcAft>
            </a:pPr>
            <a:r>
              <a:rPr lang="en-GB" sz="3067" dirty="0">
                <a:solidFill>
                  <a:prstClr val="white"/>
                </a:solidFill>
                <a:latin typeface="Tahoma" panose="020B0604030504040204" pitchFamily="34" charset="0"/>
                <a:ea typeface="Tahoma" panose="020B0604030504040204" pitchFamily="34" charset="0"/>
                <a:cs typeface="Tahoma" panose="020B0604030504040204" pitchFamily="34" charset="0"/>
              </a:rPr>
              <a:t>Procedure duration &amp; Contrast</a:t>
            </a:r>
            <a:endParaRPr lang="en-GB" sz="306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ound Diagonal Corner Rectangle 13"/>
          <p:cNvSpPr/>
          <p:nvPr/>
        </p:nvSpPr>
        <p:spPr>
          <a:xfrm>
            <a:off x="527381" y="3135806"/>
            <a:ext cx="11231795" cy="706619"/>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r>
              <a:rPr lang="en-GB" sz="3200" b="1" dirty="0">
                <a:solidFill>
                  <a:schemeClr val="tx1"/>
                </a:solidFill>
                <a:latin typeface="Tahoma" panose="020B0604030504040204" pitchFamily="34" charset="0"/>
                <a:ea typeface="Tahoma" panose="020B0604030504040204" pitchFamily="34" charset="0"/>
                <a:cs typeface="Tahoma" panose="020B0604030504040204" pitchFamily="34" charset="0"/>
              </a:rPr>
              <a:t>Primary – Non-inferiority </a:t>
            </a:r>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rPr>
              <a:t>Angio- vs Micro-derived FFR</a:t>
            </a:r>
          </a:p>
        </p:txBody>
      </p:sp>
      <p:sp>
        <p:nvSpPr>
          <p:cNvPr id="14" name="Round Diagonal Corner Rectangle 13"/>
          <p:cNvSpPr/>
          <p:nvPr/>
        </p:nvSpPr>
        <p:spPr>
          <a:xfrm>
            <a:off x="527381" y="4757641"/>
            <a:ext cx="11231795" cy="706619"/>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rPr>
              <a:t>Secondary</a:t>
            </a:r>
            <a:endParaRPr lang="en-GB"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325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4294967295"/>
          </p:nvPr>
        </p:nvSpPr>
        <p:spPr>
          <a:xfrm>
            <a:off x="0" y="1"/>
            <a:ext cx="12192000" cy="1070042"/>
          </a:xfrm>
        </p:spPr>
        <p:txBody>
          <a:bodyPr anchor="ctr">
            <a:normAutofit/>
          </a:bodyPr>
          <a:lstStyle/>
          <a:p>
            <a:pPr marL="0" indent="0" algn="ctr">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Baseline Characteristics</a:t>
            </a:r>
          </a:p>
        </p:txBody>
      </p:sp>
      <p:sp>
        <p:nvSpPr>
          <p:cNvPr id="8" name="CasellaDiTesto 7">
            <a:extLst>
              <a:ext uri="{FF2B5EF4-FFF2-40B4-BE49-F238E27FC236}">
                <a16:creationId xmlns:a16="http://schemas.microsoft.com/office/drawing/2014/main" id="{14BF0A2B-7D46-4A8B-5B56-21FC9D14D726}"/>
              </a:ext>
            </a:extLst>
          </p:cNvPr>
          <p:cNvSpPr txBox="1"/>
          <p:nvPr/>
        </p:nvSpPr>
        <p:spPr>
          <a:xfrm>
            <a:off x="96486" y="1008578"/>
            <a:ext cx="11972717" cy="420564"/>
          </a:xfrm>
          <a:prstGeom prst="rect">
            <a:avLst/>
          </a:prstGeom>
          <a:noFill/>
        </p:spPr>
        <p:txBody>
          <a:bodyPr wrap="square" rtlCol="0">
            <a:spAutoFit/>
          </a:bodyPr>
          <a:lstStyle/>
          <a:p>
            <a:pPr algn="ctr"/>
            <a:r>
              <a:rPr lang="en-US" sz="2133" dirty="0">
                <a:solidFill>
                  <a:srgbClr val="1E4E79"/>
                </a:solidFill>
                <a:latin typeface="Tahoma" panose="020B0604030504040204" pitchFamily="34" charset="0"/>
                <a:ea typeface="Tahoma" panose="020B0604030504040204" pitchFamily="34" charset="0"/>
                <a:cs typeface="Tahoma" panose="020B0604030504040204" pitchFamily="34" charset="0"/>
              </a:rPr>
              <a:t>No differences between physiology groups</a:t>
            </a:r>
          </a:p>
        </p:txBody>
      </p:sp>
      <p:sp>
        <p:nvSpPr>
          <p:cNvPr id="4" name="CasellaDiTesto 3">
            <a:extLst>
              <a:ext uri="{FF2B5EF4-FFF2-40B4-BE49-F238E27FC236}">
                <a16:creationId xmlns:a16="http://schemas.microsoft.com/office/drawing/2014/main" id="{B6786BBE-B2C5-1E68-28D6-ADDA85256095}"/>
              </a:ext>
            </a:extLst>
          </p:cNvPr>
          <p:cNvSpPr txBox="1"/>
          <p:nvPr/>
        </p:nvSpPr>
        <p:spPr>
          <a:xfrm>
            <a:off x="6293800" y="1881573"/>
            <a:ext cx="5775403" cy="379656"/>
          </a:xfrm>
          <a:prstGeom prst="rect">
            <a:avLst/>
          </a:prstGeom>
          <a:noFill/>
        </p:spPr>
        <p:txBody>
          <a:bodyPr wrap="square">
            <a:spAutoFit/>
          </a:bodyPr>
          <a:lstStyle/>
          <a:p>
            <a:pPr algn="ctr"/>
            <a:r>
              <a:rPr lang="en-US" sz="1867" dirty="0">
                <a:solidFill>
                  <a:schemeClr val="bg1"/>
                </a:solidFill>
              </a:rPr>
              <a:t>CHIP criteria</a:t>
            </a:r>
          </a:p>
        </p:txBody>
      </p:sp>
      <p:pic>
        <p:nvPicPr>
          <p:cNvPr id="7" name="Immagine 6">
            <a:extLst>
              <a:ext uri="{FF2B5EF4-FFF2-40B4-BE49-F238E27FC236}">
                <a16:creationId xmlns:a16="http://schemas.microsoft.com/office/drawing/2014/main" id="{66249E79-7FE9-88D0-D193-5E6F277D3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484" y="2710822"/>
            <a:ext cx="5360272" cy="3135959"/>
          </a:xfrm>
          <a:prstGeom prst="rect">
            <a:avLst/>
          </a:prstGeom>
        </p:spPr>
      </p:pic>
      <p:graphicFrame>
        <p:nvGraphicFramePr>
          <p:cNvPr id="9" name="Tabella 8">
            <a:extLst>
              <a:ext uri="{FF2B5EF4-FFF2-40B4-BE49-F238E27FC236}">
                <a16:creationId xmlns:a16="http://schemas.microsoft.com/office/drawing/2014/main" id="{457CC9AE-A8B4-C5B4-D29A-ABF7435AE141}"/>
              </a:ext>
            </a:extLst>
          </p:cNvPr>
          <p:cNvGraphicFramePr>
            <a:graphicFrameLocks noGrp="1"/>
          </p:cNvGraphicFramePr>
          <p:nvPr>
            <p:extLst>
              <p:ext uri="{D42A27DB-BD31-4B8C-83A1-F6EECF244321}">
                <p14:modId xmlns:p14="http://schemas.microsoft.com/office/powerpoint/2010/main" val="1397602130"/>
              </p:ext>
            </p:extLst>
          </p:nvPr>
        </p:nvGraphicFramePr>
        <p:xfrm>
          <a:off x="306244" y="1472921"/>
          <a:ext cx="5541293" cy="5056910"/>
        </p:xfrm>
        <a:graphic>
          <a:graphicData uri="http://schemas.openxmlformats.org/drawingml/2006/table">
            <a:tbl>
              <a:tblPr firstRow="1" firstCol="1" bandRow="1">
                <a:tableStyleId>{5C22544A-7EE6-4342-B048-85BDC9FD1C3A}</a:tableStyleId>
              </a:tblPr>
              <a:tblGrid>
                <a:gridCol w="1534099">
                  <a:extLst>
                    <a:ext uri="{9D8B030D-6E8A-4147-A177-3AD203B41FA5}">
                      <a16:colId xmlns:a16="http://schemas.microsoft.com/office/drawing/2014/main" val="3689015146"/>
                    </a:ext>
                  </a:extLst>
                </a:gridCol>
                <a:gridCol w="1626577">
                  <a:extLst>
                    <a:ext uri="{9D8B030D-6E8A-4147-A177-3AD203B41FA5}">
                      <a16:colId xmlns:a16="http://schemas.microsoft.com/office/drawing/2014/main" val="967998379"/>
                    </a:ext>
                  </a:extLst>
                </a:gridCol>
                <a:gridCol w="1392545">
                  <a:extLst>
                    <a:ext uri="{9D8B030D-6E8A-4147-A177-3AD203B41FA5}">
                      <a16:colId xmlns:a16="http://schemas.microsoft.com/office/drawing/2014/main" val="1509076148"/>
                    </a:ext>
                  </a:extLst>
                </a:gridCol>
                <a:gridCol w="988072">
                  <a:extLst>
                    <a:ext uri="{9D8B030D-6E8A-4147-A177-3AD203B41FA5}">
                      <a16:colId xmlns:a16="http://schemas.microsoft.com/office/drawing/2014/main" val="661864087"/>
                    </a:ext>
                  </a:extLst>
                </a:gridCol>
              </a:tblGrid>
              <a:tr h="754888">
                <a:tc>
                  <a:txBody>
                    <a:bodyPr/>
                    <a:lstStyle/>
                    <a:p>
                      <a:pPr>
                        <a:lnSpc>
                          <a:spcPct val="115000"/>
                        </a:lnSpc>
                      </a:pPr>
                      <a:r>
                        <a:rPr lang="en-US" sz="15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 Characteristic</a:t>
                      </a:r>
                      <a:endParaRPr lang="it-IT" sz="19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500">
                          <a:solidFill>
                            <a:srgbClr val="FEB91A"/>
                          </a:solidFill>
                          <a:effectLst/>
                          <a:latin typeface="Tahoma" panose="020B0604030504040204" pitchFamily="34" charset="0"/>
                          <a:ea typeface="Tahoma" panose="020B0604030504040204" pitchFamily="34" charset="0"/>
                          <a:cs typeface="Tahoma" panose="020B0604030504040204" pitchFamily="34" charset="0"/>
                        </a:rPr>
                        <a:t>Angiography-based </a:t>
                      </a:r>
                      <a:endParaRPr lang="it-IT" sz="190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1500">
                          <a:solidFill>
                            <a:srgbClr val="FEB91A"/>
                          </a:solidFill>
                          <a:effectLst/>
                          <a:latin typeface="Tahoma" panose="020B0604030504040204" pitchFamily="34" charset="0"/>
                          <a:ea typeface="Tahoma" panose="020B0604030504040204" pitchFamily="34" charset="0"/>
                          <a:cs typeface="Tahoma" panose="020B0604030504040204" pitchFamily="34" charset="0"/>
                        </a:rPr>
                        <a:t>(n=101)</a:t>
                      </a:r>
                      <a:endParaRPr lang="it-IT" sz="190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500">
                          <a:solidFill>
                            <a:srgbClr val="FEB91A"/>
                          </a:solidFill>
                          <a:effectLst/>
                          <a:latin typeface="Tahoma" panose="020B0604030504040204" pitchFamily="34" charset="0"/>
                          <a:ea typeface="Tahoma" panose="020B0604030504040204" pitchFamily="34" charset="0"/>
                          <a:cs typeface="Tahoma" panose="020B0604030504040204" pitchFamily="34" charset="0"/>
                        </a:rPr>
                        <a:t>Physiology-based </a:t>
                      </a:r>
                      <a:endParaRPr lang="it-IT" sz="190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1500">
                          <a:solidFill>
                            <a:srgbClr val="FEB91A"/>
                          </a:solidFill>
                          <a:effectLst/>
                          <a:latin typeface="Tahoma" panose="020B0604030504040204" pitchFamily="34" charset="0"/>
                          <a:ea typeface="Tahoma" panose="020B0604030504040204" pitchFamily="34" charset="0"/>
                          <a:cs typeface="Tahoma" panose="020B0604030504040204" pitchFamily="34" charset="0"/>
                        </a:rPr>
                        <a:t>(n=204)</a:t>
                      </a:r>
                      <a:endParaRPr lang="it-IT" sz="190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tc>
                  <a:txBody>
                    <a:bodyPr/>
                    <a:lstStyle/>
                    <a:p>
                      <a:pPr algn="ctr">
                        <a:lnSpc>
                          <a:spcPct val="115000"/>
                        </a:lnSpc>
                      </a:pPr>
                      <a:r>
                        <a:rPr lang="en-US" sz="1500" dirty="0">
                          <a:solidFill>
                            <a:srgbClr val="FEB91A"/>
                          </a:solidFill>
                          <a:effectLst/>
                          <a:latin typeface="Tahoma" panose="020B0604030504040204" pitchFamily="34" charset="0"/>
                          <a:ea typeface="Tahoma" panose="020B0604030504040204" pitchFamily="34" charset="0"/>
                          <a:cs typeface="Tahoma" panose="020B0604030504040204" pitchFamily="34" charset="0"/>
                        </a:rPr>
                        <a:t>p-value</a:t>
                      </a:r>
                      <a:endParaRPr lang="it-IT" sz="190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5F6F"/>
                    </a:solidFill>
                  </a:tcPr>
                </a:tc>
                <a:extLst>
                  <a:ext uri="{0D108BD9-81ED-4DB2-BD59-A6C34878D82A}">
                    <a16:rowId xmlns:a16="http://schemas.microsoft.com/office/drawing/2014/main" val="3690004335"/>
                  </a:ext>
                </a:extLst>
              </a:tr>
              <a:tr h="240792">
                <a:tc>
                  <a:txBody>
                    <a:bodyPr/>
                    <a:lstStyle/>
                    <a:p>
                      <a:pPr>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Age, years</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70 [61-78]</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70 [62-76]</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0.60</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046070785"/>
                  </a:ext>
                </a:extLst>
              </a:tr>
              <a:tr h="240792">
                <a:tc>
                  <a:txBody>
                    <a:bodyPr/>
                    <a:lstStyle/>
                    <a:p>
                      <a:pPr>
                        <a:lnSpc>
                          <a:spcPct val="115000"/>
                        </a:lnSpc>
                      </a:pPr>
                      <a:r>
                        <a:rPr lang="en-US" sz="15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Male sex</a:t>
                      </a:r>
                      <a:endParaRPr lang="it-IT" sz="19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82 (81)</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152 (75)</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0.25</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315535910"/>
                  </a:ext>
                </a:extLst>
              </a:tr>
              <a:tr h="366447">
                <a:tc>
                  <a:txBody>
                    <a:bodyPr/>
                    <a:lstStyle/>
                    <a:p>
                      <a:pPr>
                        <a:lnSpc>
                          <a:spcPct val="115000"/>
                        </a:lnSpc>
                      </a:pPr>
                      <a:r>
                        <a:rPr lang="en-US" sz="15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Medical History</a:t>
                      </a:r>
                      <a:endParaRPr lang="it-IT" sz="19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50862427"/>
                  </a:ext>
                </a:extLst>
              </a:tr>
              <a:tr h="240792">
                <a:tc>
                  <a:txBody>
                    <a:bodyPr/>
                    <a:lstStyle/>
                    <a:p>
                      <a:pPr marL="111125">
                        <a:lnSpc>
                          <a:spcPct val="115000"/>
                        </a:lnSpc>
                      </a:pPr>
                      <a:r>
                        <a:rPr lang="en-US" sz="15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Hypertension</a:t>
                      </a:r>
                      <a:endParaRPr lang="it-IT" sz="19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80 (79)</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152 (75)</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0.40</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371195664"/>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Dyslipidemia</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80 (79)</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148 (73)</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0.26</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047478272"/>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Diabetes</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27 (27)</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58 (28)</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0.79</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542962418"/>
                  </a:ext>
                </a:extLst>
              </a:tr>
              <a:tr h="240792">
                <a:tc>
                  <a:txBody>
                    <a:bodyPr/>
                    <a:lstStyle/>
                    <a:p>
                      <a:pPr marL="111125">
                        <a:lnSpc>
                          <a:spcPct val="115000"/>
                        </a:lnSpc>
                      </a:pPr>
                      <a:r>
                        <a:rPr lang="en-US" sz="15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Smoker</a:t>
                      </a:r>
                      <a:endParaRPr lang="it-IT" sz="19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29 (29)</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42 (21)</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0.12</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44903495"/>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Prior MI</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14 (14)</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34 (17)</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0.62</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435034599"/>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Prior PCI</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25 (25)</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47 (23)</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0.78</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891136946"/>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COPD</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9 (9)</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12 (6)</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0.34</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91207308"/>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CKD*</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34 (34)</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58 (28)</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0.36</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907015339"/>
                  </a:ext>
                </a:extLst>
              </a:tr>
              <a:tr h="240792">
                <a:tc>
                  <a:txBody>
                    <a:bodyPr/>
                    <a:lstStyle/>
                    <a:p>
                      <a:pPr marL="111125">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PAD</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17 (17)</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42 (21)</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0.54</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429139755"/>
                  </a:ext>
                </a:extLst>
              </a:tr>
              <a:tr h="557311">
                <a:tc gridSpan="2">
                  <a:txBody>
                    <a:bodyPr/>
                    <a:lstStyle/>
                    <a:p>
                      <a:pPr>
                        <a:lnSpc>
                          <a:spcPct val="115000"/>
                        </a:lnSpc>
                      </a:pPr>
                      <a:r>
                        <a:rPr lang="en-US" sz="1500" b="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Clinical presentation</a:t>
                      </a: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hMerge="1">
                  <a:txBody>
                    <a:bodyPr/>
                    <a:lstStyle/>
                    <a:p>
                      <a:pPr algn="ctr">
                        <a:lnSpc>
                          <a:spcPct val="115000"/>
                        </a:lnSpc>
                      </a:pPr>
                      <a:r>
                        <a:rPr lang="en-US" sz="1100" dirty="0">
                          <a:solidFill>
                            <a:schemeClr val="tx1"/>
                          </a:solidFill>
                          <a:effectLst/>
                        </a:rPr>
                        <a:t> </a:t>
                      </a:r>
                      <a:endParaRPr lang="it-I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15" marR="5601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36098328"/>
                  </a:ext>
                </a:extLst>
              </a:tr>
              <a:tr h="240792">
                <a:tc>
                  <a:txBody>
                    <a:bodyPr/>
                    <a:lstStyle/>
                    <a:p>
                      <a:pPr>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STEMI</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25 (24)</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58 (28)</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520646051"/>
                  </a:ext>
                </a:extLst>
              </a:tr>
              <a:tr h="240792">
                <a:tc>
                  <a:txBody>
                    <a:bodyPr/>
                    <a:lstStyle/>
                    <a:p>
                      <a:pPr>
                        <a:lnSpc>
                          <a:spcPct val="115000"/>
                        </a:lnSpc>
                      </a:pPr>
                      <a:r>
                        <a:rPr lang="en-US" sz="1500" b="0">
                          <a:solidFill>
                            <a:srgbClr val="FEB91A"/>
                          </a:solidFill>
                          <a:effectLst/>
                          <a:latin typeface="Tahoma" panose="020B0604030504040204" pitchFamily="34" charset="0"/>
                          <a:ea typeface="Tahoma" panose="020B0604030504040204" pitchFamily="34" charset="0"/>
                          <a:cs typeface="Tahoma" panose="020B0604030504040204" pitchFamily="34" charset="0"/>
                        </a:rPr>
                        <a:t>NSTEMI</a:t>
                      </a:r>
                      <a:endParaRPr lang="it-IT" sz="1900" b="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22 (22)</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34 (17)</a:t>
                      </a:r>
                      <a:endParaRPr lang="it-IT" sz="190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0.21</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709723136"/>
                  </a:ext>
                </a:extLst>
              </a:tr>
              <a:tr h="240792">
                <a:tc>
                  <a:txBody>
                    <a:bodyPr/>
                    <a:lstStyle/>
                    <a:p>
                      <a:pPr>
                        <a:lnSpc>
                          <a:spcPct val="115000"/>
                        </a:lnSpc>
                      </a:pPr>
                      <a:r>
                        <a:rPr lang="en-US" sz="1500" b="0" dirty="0">
                          <a:solidFill>
                            <a:srgbClr val="FEB91A"/>
                          </a:solidFill>
                          <a:effectLst/>
                          <a:latin typeface="Tahoma" panose="020B0604030504040204" pitchFamily="34" charset="0"/>
                          <a:ea typeface="Tahoma" panose="020B0604030504040204" pitchFamily="34" charset="0"/>
                          <a:cs typeface="Tahoma" panose="020B0604030504040204" pitchFamily="34" charset="0"/>
                        </a:rPr>
                        <a:t>CCS</a:t>
                      </a:r>
                      <a:endParaRPr lang="it-IT" sz="1900" b="0" dirty="0">
                        <a:solidFill>
                          <a:srgbClr val="FEB91A"/>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55 (54)</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113 (55)</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tc>
                  <a:txBody>
                    <a:bodyPr/>
                    <a:lstStyle/>
                    <a:p>
                      <a:pPr algn="ctr">
                        <a:lnSpc>
                          <a:spcPct val="115000"/>
                        </a:lnSpc>
                      </a:pPr>
                      <a:r>
                        <a:rPr lang="en-US" sz="15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 </a:t>
                      </a:r>
                      <a:endParaRPr lang="it-IT" sz="190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4687" marR="7468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207005758"/>
                  </a:ext>
                </a:extLst>
              </a:tr>
            </a:tbl>
          </a:graphicData>
        </a:graphic>
      </p:graphicFrame>
      <p:sp>
        <p:nvSpPr>
          <p:cNvPr id="5" name="Rettangolo 4">
            <a:extLst>
              <a:ext uri="{FF2B5EF4-FFF2-40B4-BE49-F238E27FC236}">
                <a16:creationId xmlns:a16="http://schemas.microsoft.com/office/drawing/2014/main" id="{FA1F415D-8BB9-C61C-FFFF-658EC1C9252A}"/>
              </a:ext>
            </a:extLst>
          </p:cNvPr>
          <p:cNvSpPr/>
          <p:nvPr/>
        </p:nvSpPr>
        <p:spPr bwMode="auto">
          <a:xfrm>
            <a:off x="4883285" y="1472919"/>
            <a:ext cx="944797" cy="5056909"/>
          </a:xfrm>
          <a:prstGeom prst="rect">
            <a:avLst/>
          </a:prstGeom>
          <a:no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lang="en-US" sz="2400" b="1" i="1">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1844731437"/>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1839</Words>
  <Application>Microsoft Office PowerPoint</Application>
  <PresentationFormat>Widescreen</PresentationFormat>
  <Paragraphs>408</Paragraphs>
  <Slides>17</Slides>
  <Notes>16</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17</vt:i4>
      </vt:variant>
    </vt:vector>
  </HeadingPairs>
  <TitlesOfParts>
    <vt:vector size="23" baseType="lpstr">
      <vt:lpstr>Arial</vt:lpstr>
      <vt:lpstr>Calibri</vt:lpstr>
      <vt:lpstr>Calibri Light</vt:lpstr>
      <vt:lpstr>Tahoma</vt:lpstr>
      <vt:lpstr>Conception personnalisée</vt:lpstr>
      <vt:lpstr>1_Tema di Office</vt:lpstr>
      <vt:lpstr>Angio- or Microcatheter- Quantified FFR Virtual PCI versus Angio-guided PCI in the Achievement of an optimal post-PCI FFR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Primary Endpoint</vt:lpstr>
      <vt:lpstr>Secondary Endpoint</vt:lpstr>
      <vt:lpstr>Primary Endpoint</vt:lpstr>
      <vt:lpstr>Secondary Endpoint</vt:lpstr>
      <vt:lpstr>Secondary Endpoint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dc:creator>
  <cp:lastModifiedBy>Simone Biscaglia</cp:lastModifiedBy>
  <cp:revision>152</cp:revision>
  <dcterms:created xsi:type="dcterms:W3CDTF">2015-11-16T08:25:35Z</dcterms:created>
  <dcterms:modified xsi:type="dcterms:W3CDTF">2024-01-09T20:06:13Z</dcterms:modified>
</cp:coreProperties>
</file>